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77" r:id="rId2"/>
    <p:sldId id="282" r:id="rId3"/>
    <p:sldId id="349" r:id="rId4"/>
    <p:sldId id="385" r:id="rId5"/>
    <p:sldId id="386" r:id="rId6"/>
    <p:sldId id="387" r:id="rId7"/>
    <p:sldId id="382" r:id="rId8"/>
    <p:sldId id="348" r:id="rId9"/>
    <p:sldId id="3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A87A39-697B-42D3-FC34-738AD3B026A3}" name="Norma Deasy" initials="ND" userId="S::Norma.Deasy@screeningservice.ie::41fffc33-4f8e-419a-92c4-0b2fdee0f5aa" providerId="AD"/>
  <p188:author id="{FC662DE9-6A53-4FBC-9F70-2A1C8B003E9F}" name="Fiona Ness" initials="FN" userId="S::Fiona.Ness@screeningservice.ie::a9cce0ad-8d4b-43e4-801e-47f477526c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8234"/>
    <a:srgbClr val="1FAFE1"/>
    <a:srgbClr val="DF8234"/>
    <a:srgbClr val="4FA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1905C-48CA-4911-A33D-2967B5802869}" type="datetimeFigureOut">
              <a:rPr lang="en-IE" smtClean="0"/>
              <a:t>16/05/2024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14ECA-E7DD-426C-A5B9-EB7B966E0B99}" type="slidenum">
              <a:rPr lang="en-IE" smtClean="0"/>
              <a:t>‹#›</a:t>
            </a:fld>
            <a:endParaRPr lang="en-IE"/>
          </a:p>
        </p:txBody>
      </p:sp>
    </p:spTree>
    <p:extLst>
      <p:ext uri="{BB962C8B-B14F-4D97-AF65-F5344CB8AC3E}">
        <p14:creationId xmlns:p14="http://schemas.microsoft.com/office/powerpoint/2010/main" val="165492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457101" rtl="0" eaLnBrk="1" fontAlgn="auto" latinLnBrk="0" hangingPunct="1">
              <a:lnSpc>
                <a:spcPct val="100000"/>
              </a:lnSpc>
              <a:spcBef>
                <a:spcPts val="0"/>
              </a:spcBef>
              <a:spcAft>
                <a:spcPts val="0"/>
              </a:spcAft>
              <a:buClrTx/>
              <a:buSzTx/>
              <a:buFontTx/>
              <a:buNone/>
              <a:tabLst/>
              <a:defRPr/>
            </a:pPr>
            <a:r>
              <a:rPr lang="en-US" sz="1200" dirty="0">
                <a:solidFill>
                  <a:prstClr val="black"/>
                </a:solidFill>
              </a:rPr>
              <a:t>PPP project team- last action was to conduct evaluation. Findings will help CEID team as they are now managing PPP function in NSS. Talk through ‘what we did’, ‘how we did it’ and ‘what we found out’. GT will facilitate Q &amp; A at the end, </a:t>
            </a:r>
          </a:p>
          <a:p>
            <a:endParaRPr lang="en-IE"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50027C63-A927-B647-8AFD-696B33AF9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dirty="0"/>
          </a:p>
        </p:txBody>
      </p:sp>
      <p:sp>
        <p:nvSpPr>
          <p:cNvPr id="4" name="Slide Number Placeholder 3"/>
          <p:cNvSpPr>
            <a:spLocks noGrp="1"/>
          </p:cNvSpPr>
          <p:nvPr>
            <p:ph type="sldNum" sz="quarter" idx="10"/>
          </p:nvPr>
        </p:nvSpPr>
        <p:spPr/>
        <p:txBody>
          <a:bodyPr/>
          <a:lstStyle/>
          <a:p>
            <a:fld id="{A7D2E095-0B35-D043-AC1A-1D3F91071AF2}" type="slidenum">
              <a:rPr lang="en-US" smtClean="0"/>
              <a:t>3</a:t>
            </a:fld>
            <a:endParaRPr lang="en-US"/>
          </a:p>
        </p:txBody>
      </p:sp>
    </p:spTree>
    <p:extLst>
      <p:ext uri="{BB962C8B-B14F-4D97-AF65-F5344CB8AC3E}">
        <p14:creationId xmlns:p14="http://schemas.microsoft.com/office/powerpoint/2010/main" val="73832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dirty="0"/>
          </a:p>
        </p:txBody>
      </p:sp>
      <p:sp>
        <p:nvSpPr>
          <p:cNvPr id="4" name="Slide Number Placeholder 3"/>
          <p:cNvSpPr>
            <a:spLocks noGrp="1"/>
          </p:cNvSpPr>
          <p:nvPr>
            <p:ph type="sldNum" sz="quarter" idx="10"/>
          </p:nvPr>
        </p:nvSpPr>
        <p:spPr/>
        <p:txBody>
          <a:bodyPr/>
          <a:lstStyle/>
          <a:p>
            <a:fld id="{A7D2E095-0B35-D043-AC1A-1D3F91071AF2}" type="slidenum">
              <a:rPr lang="en-US" smtClean="0"/>
              <a:t>8</a:t>
            </a:fld>
            <a:endParaRPr lang="en-US"/>
          </a:p>
        </p:txBody>
      </p:sp>
    </p:spTree>
    <p:extLst>
      <p:ext uri="{BB962C8B-B14F-4D97-AF65-F5344CB8AC3E}">
        <p14:creationId xmlns:p14="http://schemas.microsoft.com/office/powerpoint/2010/main" val="4211219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a:stretch>
            <a:fillRect/>
          </a:stretch>
        </p:blipFill>
        <p:spPr>
          <a:xfrm>
            <a:off x="796629" y="615934"/>
            <a:ext cx="1728769" cy="1332000"/>
          </a:xfrm>
          <a:prstGeom prst="rect">
            <a:avLst/>
          </a:prstGeom>
        </p:spPr>
      </p:pic>
      <p:pic>
        <p:nvPicPr>
          <p:cNvPr id="2" name="Picture 1">
            <a:extLst>
              <a:ext uri="{FF2B5EF4-FFF2-40B4-BE49-F238E27FC236}">
                <a16:creationId xmlns:a16="http://schemas.microsoft.com/office/drawing/2014/main" id="{E59F8D0E-87EF-09C0-2265-FE5DB1EED9B0}"/>
              </a:ext>
            </a:extLst>
          </p:cNvPr>
          <p:cNvPicPr>
            <a:picLocks noChangeAspect="1"/>
          </p:cNvPicPr>
          <p:nvPr userDrawn="1"/>
        </p:nvPicPr>
        <p:blipFill>
          <a:blip r:embed="rId4"/>
          <a:stretch>
            <a:fillRect/>
          </a:stretch>
        </p:blipFill>
        <p:spPr>
          <a:xfrm>
            <a:off x="7355269" y="1074046"/>
            <a:ext cx="4436815" cy="1188000"/>
          </a:xfrm>
          <a:prstGeom prst="rect">
            <a:avLst/>
          </a:prstGeom>
        </p:spPr>
      </p:pic>
    </p:spTree>
    <p:extLst>
      <p:ext uri="{BB962C8B-B14F-4D97-AF65-F5344CB8AC3E}">
        <p14:creationId xmlns:p14="http://schemas.microsoft.com/office/powerpoint/2010/main" val="2558671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4673600" y="6356362"/>
            <a:ext cx="2844800" cy="365125"/>
          </a:xfrm>
          <a:prstGeom prst="rect">
            <a:avLst/>
          </a:prstGeom>
        </p:spPr>
        <p:txBody>
          <a:bodyPr/>
          <a:lstStyle>
            <a:lvl1pPr algn="ctr">
              <a:defRPr lang="en-US" sz="1300" kern="1200" smtClean="0">
                <a:solidFill>
                  <a:schemeClr val="tx1">
                    <a:tint val="75000"/>
                  </a:schemeClr>
                </a:solidFill>
                <a:latin typeface="Calibri" charset="0"/>
                <a:ea typeface="ＭＳ Ｐゴシック" charset="0"/>
                <a:cs typeface="ＭＳ Ｐゴシック" charset="0"/>
              </a:defRPr>
            </a:lvl1pPr>
          </a:lstStyle>
          <a:p>
            <a:pPr marL="0" marR="0" lvl="0" indent="0" algn="ctr" defTabSz="914196" rtl="0" eaLnBrk="1" fontAlgn="auto" latinLnBrk="0" hangingPunct="1">
              <a:lnSpc>
                <a:spcPct val="100000"/>
              </a:lnSpc>
              <a:spcBef>
                <a:spcPts val="0"/>
              </a:spcBef>
              <a:spcAft>
                <a:spcPts val="0"/>
              </a:spcAft>
              <a:buClrTx/>
              <a:buSzTx/>
              <a:buFontTx/>
              <a:buNone/>
              <a:tabLst/>
              <a:defRPr/>
            </a:pPr>
            <a:fld id="{76A55B5F-2E0E-F748-B621-16334BE10869}" type="slidenum">
              <a:rPr kumimoji="0" lang="en-IE" sz="1300" b="0" i="0" u="none" strike="noStrike" kern="1200" cap="none" spc="0" normalizeH="0" baseline="0" noProof="0">
                <a:ln>
                  <a:noFill/>
                </a:ln>
                <a:solidFill>
                  <a:prstClr val="black">
                    <a:tint val="75000"/>
                  </a:prstClr>
                </a:solidFill>
                <a:effectLst/>
                <a:uLnTx/>
                <a:uFillTx/>
                <a:latin typeface="Calibri" charset="0"/>
                <a:ea typeface="ＭＳ Ｐゴシック" charset="0"/>
              </a:rPr>
              <a:pPr marL="0" marR="0" lvl="0" indent="0" algn="ctr" defTabSz="914196" rtl="0" eaLnBrk="1" fontAlgn="auto" latinLnBrk="0" hangingPunct="1">
                <a:lnSpc>
                  <a:spcPct val="100000"/>
                </a:lnSpc>
                <a:spcBef>
                  <a:spcPts val="0"/>
                </a:spcBef>
                <a:spcAft>
                  <a:spcPts val="0"/>
                </a:spcAft>
                <a:buClrTx/>
                <a:buSzTx/>
                <a:buFontTx/>
                <a:buNone/>
                <a:tabLst/>
                <a:defRPr/>
              </a:pPr>
              <a:t>‹#›</a:t>
            </a:fld>
            <a:endParaRPr kumimoji="0" lang="en-IE" sz="1300" b="0" i="0" u="none" strike="noStrike" kern="1200" cap="none" spc="0" normalizeH="0" baseline="0" noProof="0" dirty="0">
              <a:ln>
                <a:noFill/>
              </a:ln>
              <a:solidFill>
                <a:prstClr val="black">
                  <a:tint val="75000"/>
                </a:prstClr>
              </a:solidFill>
              <a:effectLst/>
              <a:uLnTx/>
              <a:uFillTx/>
              <a:latin typeface="Calibri" charset="0"/>
              <a:ea typeface="ＭＳ Ｐゴシック" charset="0"/>
            </a:endParaRPr>
          </a:p>
        </p:txBody>
      </p:sp>
    </p:spTree>
    <p:extLst>
      <p:ext uri="{BB962C8B-B14F-4D97-AF65-F5344CB8AC3E}">
        <p14:creationId xmlns:p14="http://schemas.microsoft.com/office/powerpoint/2010/main" val="316883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A81F90-3942-8D40-ACDA-D61AB99231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15BD59EF-4535-2C4A-850E-58693628D4B4}"/>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4" name="Text Placeholder 1">
            <a:extLst>
              <a:ext uri="{FF2B5EF4-FFF2-40B4-BE49-F238E27FC236}">
                <a16:creationId xmlns:a16="http://schemas.microsoft.com/office/drawing/2014/main" id="{FFDC9D14-6D36-814F-BC47-34F3AC921824}"/>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bg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pic>
        <p:nvPicPr>
          <p:cNvPr id="3" name="Picture 2">
            <a:extLst>
              <a:ext uri="{FF2B5EF4-FFF2-40B4-BE49-F238E27FC236}">
                <a16:creationId xmlns:a16="http://schemas.microsoft.com/office/drawing/2014/main" id="{191CDDDD-1CB6-1750-559D-318FA2881E37}"/>
              </a:ext>
            </a:extLst>
          </p:cNvPr>
          <p:cNvPicPr>
            <a:picLocks noChangeAspect="1"/>
          </p:cNvPicPr>
          <p:nvPr userDrawn="1"/>
        </p:nvPicPr>
        <p:blipFill>
          <a:blip r:embed="rId4"/>
          <a:stretch>
            <a:fillRect/>
          </a:stretch>
        </p:blipFill>
        <p:spPr>
          <a:xfrm>
            <a:off x="8548455" y="189016"/>
            <a:ext cx="3346994" cy="896190"/>
          </a:xfrm>
          <a:prstGeom prst="rect">
            <a:avLst/>
          </a:prstGeom>
        </p:spPr>
      </p:pic>
    </p:spTree>
    <p:extLst>
      <p:ext uri="{BB962C8B-B14F-4D97-AF65-F5344CB8AC3E}">
        <p14:creationId xmlns:p14="http://schemas.microsoft.com/office/powerpoint/2010/main" val="20964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7088254"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Text Placeholder 1">
            <a:extLst>
              <a:ext uri="{FF2B5EF4-FFF2-40B4-BE49-F238E27FC236}">
                <a16:creationId xmlns:a16="http://schemas.microsoft.com/office/drawing/2014/main" id="{2E45DFE3-643A-E048-8280-7CBBA6EDA009}"/>
              </a:ext>
            </a:extLst>
          </p:cNvPr>
          <p:cNvSpPr>
            <a:spLocks noGrp="1"/>
          </p:cNvSpPr>
          <p:nvPr>
            <p:ph type="body" sz="quarter" idx="10"/>
          </p:nvPr>
        </p:nvSpPr>
        <p:spPr>
          <a:xfrm>
            <a:off x="1440000" y="1440002"/>
            <a:ext cx="4320000" cy="1084799"/>
          </a:xfrm>
        </p:spPr>
        <p:txBody>
          <a:bodyPr lIns="0" tIns="0" rIns="0" bIns="0">
            <a:noAutofit/>
          </a:bodyPr>
          <a:lstStyle>
            <a:lvl1pPr marL="0" indent="0">
              <a:buNone/>
              <a:defRPr sz="3200" b="1">
                <a:solidFill>
                  <a:srgbClr val="75B5B8"/>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6" name="Text Placeholder 1">
            <a:extLst>
              <a:ext uri="{FF2B5EF4-FFF2-40B4-BE49-F238E27FC236}">
                <a16:creationId xmlns:a16="http://schemas.microsoft.com/office/drawing/2014/main" id="{59DBE519-C078-6146-84E7-3C6EC3706FDF}"/>
              </a:ext>
            </a:extLst>
          </p:cNvPr>
          <p:cNvSpPr>
            <a:spLocks noGrp="1"/>
          </p:cNvSpPr>
          <p:nvPr>
            <p:ph type="body" sz="quarter" idx="11"/>
          </p:nvPr>
        </p:nvSpPr>
        <p:spPr>
          <a:xfrm>
            <a:off x="1440000" y="2688000"/>
            <a:ext cx="4320000" cy="2729999"/>
          </a:xfrm>
        </p:spPr>
        <p:txBody>
          <a:bodyPr lIns="0" tIns="0" rIns="0" bIns="0">
            <a:noAutofit/>
          </a:bodyPr>
          <a:lstStyle>
            <a:lvl1pPr marL="0" indent="0">
              <a:lnSpc>
                <a:spcPct val="120000"/>
              </a:lnSpc>
              <a:buNone/>
              <a:defRPr sz="1600" b="0">
                <a:solidFill>
                  <a:schemeClr val="tx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pic>
        <p:nvPicPr>
          <p:cNvPr id="7" name="Picture 6" descr="Text&#10;&#10;Description automatically generated">
            <a:extLst>
              <a:ext uri="{FF2B5EF4-FFF2-40B4-BE49-F238E27FC236}">
                <a16:creationId xmlns:a16="http://schemas.microsoft.com/office/drawing/2014/main" id="{1EF9FD71-B7B9-CDD8-DC5F-355F2E421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2512" y="432001"/>
            <a:ext cx="3192706" cy="648000"/>
          </a:xfrm>
          <a:prstGeom prst="rect">
            <a:avLst/>
          </a:prstGeom>
        </p:spPr>
      </p:pic>
    </p:spTree>
    <p:extLst>
      <p:ext uri="{BB962C8B-B14F-4D97-AF65-F5344CB8AC3E}">
        <p14:creationId xmlns:p14="http://schemas.microsoft.com/office/powerpoint/2010/main" val="1245039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
        <p:nvSpPr>
          <p:cNvPr id="5" name="Picture Placeholder 4">
            <a:extLst>
              <a:ext uri="{FF2B5EF4-FFF2-40B4-BE49-F238E27FC236}">
                <a16:creationId xmlns:a16="http://schemas.microsoft.com/office/drawing/2014/main" id="{3CA4C962-CB06-AC4A-BE01-3D0FAC870B09}"/>
              </a:ext>
            </a:extLst>
          </p:cNvPr>
          <p:cNvSpPr>
            <a:spLocks noGrp="1"/>
          </p:cNvSpPr>
          <p:nvPr>
            <p:ph type="pic" sz="quarter" idx="12"/>
          </p:nvPr>
        </p:nvSpPr>
        <p:spPr>
          <a:xfrm>
            <a:off x="0" y="1212802"/>
            <a:ext cx="12147600" cy="5450268"/>
          </a:xfrm>
        </p:spPr>
        <p:txBody>
          <a:bodyPr/>
          <a:lstStyle/>
          <a:p>
            <a:endParaRPr lang="en-US" dirty="0"/>
          </a:p>
        </p:txBody>
      </p:sp>
      <p:pic>
        <p:nvPicPr>
          <p:cNvPr id="3" name="Picture 2">
            <a:extLst>
              <a:ext uri="{FF2B5EF4-FFF2-40B4-BE49-F238E27FC236}">
                <a16:creationId xmlns:a16="http://schemas.microsoft.com/office/drawing/2014/main" id="{B17D1523-6D1B-3B6C-9E3D-D51454828498}"/>
              </a:ext>
            </a:extLst>
          </p:cNvPr>
          <p:cNvPicPr>
            <a:picLocks noChangeAspect="1"/>
          </p:cNvPicPr>
          <p:nvPr userDrawn="1"/>
        </p:nvPicPr>
        <p:blipFill>
          <a:blip r:embed="rId3"/>
          <a:stretch>
            <a:fillRect/>
          </a:stretch>
        </p:blipFill>
        <p:spPr>
          <a:xfrm>
            <a:off x="8886503" y="343759"/>
            <a:ext cx="3346994" cy="896190"/>
          </a:xfrm>
          <a:prstGeom prst="rect">
            <a:avLst/>
          </a:prstGeom>
        </p:spPr>
      </p:pic>
    </p:spTree>
    <p:extLst>
      <p:ext uri="{BB962C8B-B14F-4D97-AF65-F5344CB8AC3E}">
        <p14:creationId xmlns:p14="http://schemas.microsoft.com/office/powerpoint/2010/main" val="27236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8C718E-795A-3549-A4EB-086641A42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4001" y="384002"/>
            <a:ext cx="816000" cy="628721"/>
          </a:xfrm>
          <a:prstGeom prst="rect">
            <a:avLst/>
          </a:prstGeom>
        </p:spPr>
      </p:pic>
      <p:sp>
        <p:nvSpPr>
          <p:cNvPr id="2" name="Text Placeholder 1">
            <a:extLst>
              <a:ext uri="{FF2B5EF4-FFF2-40B4-BE49-F238E27FC236}">
                <a16:creationId xmlns:a16="http://schemas.microsoft.com/office/drawing/2014/main" id="{CDF9BBB2-C674-474E-93E6-764D688DF3FE}"/>
              </a:ext>
            </a:extLst>
          </p:cNvPr>
          <p:cNvSpPr>
            <a:spLocks noGrp="1"/>
          </p:cNvSpPr>
          <p:nvPr>
            <p:ph type="body" sz="quarter" idx="10"/>
          </p:nvPr>
        </p:nvSpPr>
        <p:spPr>
          <a:xfrm>
            <a:off x="1440000" y="3168000"/>
            <a:ext cx="5424000" cy="1219200"/>
          </a:xfrm>
        </p:spPr>
        <p:txBody>
          <a:bodyPr lIns="0" tIns="0" rIns="0" bIns="0">
            <a:noAutofit/>
          </a:bodyPr>
          <a:lstStyle>
            <a:lvl1pPr marL="0" indent="0">
              <a:buNone/>
              <a:defRPr sz="4400">
                <a:solidFill>
                  <a:schemeClr val="bg1"/>
                </a:solidFill>
                <a:latin typeface="Arial" panose="020B0604020202020204" pitchFamily="34" charset="0"/>
                <a:cs typeface="Arial" panose="020B0604020202020204" pitchFamily="34" charset="0"/>
              </a:defRPr>
            </a:lvl1pPr>
            <a:lvl2pPr marL="457189" indent="0">
              <a:buNone/>
              <a:defRPr sz="4400">
                <a:latin typeface="Arial" panose="020B0604020202020204" pitchFamily="34" charset="0"/>
                <a:cs typeface="Arial" panose="020B0604020202020204" pitchFamily="34" charset="0"/>
              </a:defRPr>
            </a:lvl2pPr>
            <a:lvl3pPr>
              <a:defRPr sz="4400">
                <a:latin typeface="Arial" panose="020B0604020202020204" pitchFamily="34" charset="0"/>
                <a:cs typeface="Arial" panose="020B0604020202020204" pitchFamily="34" charset="0"/>
              </a:defRPr>
            </a:lvl3pPr>
            <a:lvl4pPr>
              <a:defRPr sz="4400">
                <a:latin typeface="Arial" panose="020B0604020202020204" pitchFamily="34" charset="0"/>
                <a:cs typeface="Arial" panose="020B0604020202020204" pitchFamily="34" charset="0"/>
              </a:defRPr>
            </a:lvl4pPr>
            <a:lvl5pPr>
              <a:defRPr sz="4400">
                <a:latin typeface="Arial" panose="020B0604020202020204" pitchFamily="34" charset="0"/>
                <a:cs typeface="Arial" panose="020B0604020202020204" pitchFamily="34" charset="0"/>
              </a:defRPr>
            </a:lvl5pPr>
          </a:lstStyle>
          <a:p>
            <a:pPr lvl="0"/>
            <a:r>
              <a:rPr lang="en-GB" dirty="0"/>
              <a:t>Click to edit Master text styles</a:t>
            </a:r>
          </a:p>
        </p:txBody>
      </p:sp>
      <p:pic>
        <p:nvPicPr>
          <p:cNvPr id="4" name="Picture 3">
            <a:extLst>
              <a:ext uri="{FF2B5EF4-FFF2-40B4-BE49-F238E27FC236}">
                <a16:creationId xmlns:a16="http://schemas.microsoft.com/office/drawing/2014/main" id="{029CF70F-6D67-A87C-6719-03A3109F9EDB}"/>
              </a:ext>
            </a:extLst>
          </p:cNvPr>
          <p:cNvPicPr>
            <a:picLocks noChangeAspect="1"/>
          </p:cNvPicPr>
          <p:nvPr userDrawn="1"/>
        </p:nvPicPr>
        <p:blipFill>
          <a:blip r:embed="rId4"/>
          <a:stretch>
            <a:fillRect/>
          </a:stretch>
        </p:blipFill>
        <p:spPr>
          <a:xfrm>
            <a:off x="8213918" y="250267"/>
            <a:ext cx="3346994" cy="896190"/>
          </a:xfrm>
          <a:prstGeom prst="rect">
            <a:avLst/>
          </a:prstGeom>
        </p:spPr>
      </p:pic>
    </p:spTree>
    <p:extLst>
      <p:ext uri="{BB962C8B-B14F-4D97-AF65-F5344CB8AC3E}">
        <p14:creationId xmlns:p14="http://schemas.microsoft.com/office/powerpoint/2010/main" val="281193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7088254"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Text Placeholder 1">
            <a:extLst>
              <a:ext uri="{FF2B5EF4-FFF2-40B4-BE49-F238E27FC236}">
                <a16:creationId xmlns:a16="http://schemas.microsoft.com/office/drawing/2014/main" id="{C04DDE1A-E884-F54B-9ABE-9B72B811B93A}"/>
              </a:ext>
            </a:extLst>
          </p:cNvPr>
          <p:cNvSpPr>
            <a:spLocks noGrp="1"/>
          </p:cNvSpPr>
          <p:nvPr>
            <p:ph type="body" sz="quarter" idx="10"/>
          </p:nvPr>
        </p:nvSpPr>
        <p:spPr>
          <a:xfrm>
            <a:off x="1440000" y="1407062"/>
            <a:ext cx="4320000" cy="1084799"/>
          </a:xfrm>
        </p:spPr>
        <p:txBody>
          <a:bodyPr lIns="0" tIns="0" rIns="0" bIns="0">
            <a:noAutofit/>
          </a:bodyPr>
          <a:lstStyle>
            <a:lvl1pPr marL="0" indent="0">
              <a:buNone/>
              <a:defRPr sz="3200" b="1">
                <a:solidFill>
                  <a:srgbClr val="75B5B8"/>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sp>
        <p:nvSpPr>
          <p:cNvPr id="8" name="Text Placeholder 1">
            <a:extLst>
              <a:ext uri="{FF2B5EF4-FFF2-40B4-BE49-F238E27FC236}">
                <a16:creationId xmlns:a16="http://schemas.microsoft.com/office/drawing/2014/main" id="{7A9FE75D-36C0-1945-A37C-47A803FCDB02}"/>
              </a:ext>
            </a:extLst>
          </p:cNvPr>
          <p:cNvSpPr>
            <a:spLocks noGrp="1"/>
          </p:cNvSpPr>
          <p:nvPr>
            <p:ph type="body" sz="quarter" idx="11"/>
          </p:nvPr>
        </p:nvSpPr>
        <p:spPr>
          <a:xfrm>
            <a:off x="1440000" y="3248928"/>
            <a:ext cx="4320000" cy="2729999"/>
          </a:xfrm>
        </p:spPr>
        <p:txBody>
          <a:bodyPr lIns="0" tIns="0" rIns="0" bIns="0">
            <a:noAutofit/>
          </a:bodyPr>
          <a:lstStyle>
            <a:lvl1pPr marL="0" indent="0">
              <a:lnSpc>
                <a:spcPct val="120000"/>
              </a:lnSpc>
              <a:buNone/>
              <a:defRPr sz="1600" b="0">
                <a:solidFill>
                  <a:schemeClr val="tx1"/>
                </a:solidFill>
                <a:latin typeface="Arial" panose="020B0604020202020204" pitchFamily="34" charset="0"/>
                <a:cs typeface="Arial" panose="020B0604020202020204" pitchFamily="34" charset="0"/>
              </a:defRPr>
            </a:lvl1pPr>
            <a:lvl2pPr marL="457189" indent="0">
              <a:buNone/>
              <a:defRPr sz="3200" b="1">
                <a:solidFill>
                  <a:schemeClr val="bg1"/>
                </a:solidFill>
                <a:latin typeface="Arial" panose="020B0604020202020204" pitchFamily="34" charset="0"/>
                <a:cs typeface="Arial" panose="020B0604020202020204" pitchFamily="34" charset="0"/>
              </a:defRPr>
            </a:lvl2pPr>
            <a:lvl3pPr marL="914377" indent="0">
              <a:buNone/>
              <a:defRPr sz="3200" b="1">
                <a:solidFill>
                  <a:schemeClr val="bg1"/>
                </a:solidFill>
                <a:latin typeface="Arial" panose="020B0604020202020204" pitchFamily="34" charset="0"/>
                <a:cs typeface="Arial" panose="020B0604020202020204" pitchFamily="34" charset="0"/>
              </a:defRPr>
            </a:lvl3pPr>
            <a:lvl4pPr marL="1371566" indent="0">
              <a:buNone/>
              <a:defRPr sz="3200" b="1">
                <a:solidFill>
                  <a:schemeClr val="bg1"/>
                </a:solidFill>
                <a:latin typeface="Arial" panose="020B0604020202020204" pitchFamily="34" charset="0"/>
                <a:cs typeface="Arial" panose="020B0604020202020204" pitchFamily="34" charset="0"/>
              </a:defRPr>
            </a:lvl4pPr>
            <a:lvl5pPr marL="1828754" indent="0">
              <a:buNone/>
              <a:defRPr sz="3200" b="1">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p:txBody>
      </p:sp>
      <p:pic>
        <p:nvPicPr>
          <p:cNvPr id="5" name="Picture 4" descr="Text&#10;&#10;Description automatically generated">
            <a:extLst>
              <a:ext uri="{FF2B5EF4-FFF2-40B4-BE49-F238E27FC236}">
                <a16:creationId xmlns:a16="http://schemas.microsoft.com/office/drawing/2014/main" id="{51D2BA5C-6449-60F8-D75D-EC9AB29DB6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0254" y="358848"/>
            <a:ext cx="3192706" cy="648000"/>
          </a:xfrm>
          <a:prstGeom prst="rect">
            <a:avLst/>
          </a:prstGeom>
        </p:spPr>
      </p:pic>
    </p:spTree>
    <p:extLst>
      <p:ext uri="{BB962C8B-B14F-4D97-AF65-F5344CB8AC3E}">
        <p14:creationId xmlns:p14="http://schemas.microsoft.com/office/powerpoint/2010/main" val="33699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2B99D5-BC97-5B9F-E9DB-23C7DDE12BED}"/>
              </a:ext>
            </a:extLst>
          </p:cNvPr>
          <p:cNvPicPr>
            <a:picLocks noChangeAspect="1"/>
          </p:cNvPicPr>
          <p:nvPr userDrawn="1"/>
        </p:nvPicPr>
        <p:blipFill>
          <a:blip r:embed="rId3"/>
          <a:stretch>
            <a:fillRect/>
          </a:stretch>
        </p:blipFill>
        <p:spPr>
          <a:xfrm>
            <a:off x="7578295" y="917930"/>
            <a:ext cx="4167917" cy="1116000"/>
          </a:xfrm>
          <a:prstGeom prst="rect">
            <a:avLst/>
          </a:prstGeom>
        </p:spPr>
      </p:pic>
    </p:spTree>
    <p:extLst>
      <p:ext uri="{BB962C8B-B14F-4D97-AF65-F5344CB8AC3E}">
        <p14:creationId xmlns:p14="http://schemas.microsoft.com/office/powerpoint/2010/main" val="88046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 Slide Grey">
    <p:spTree>
      <p:nvGrpSpPr>
        <p:cNvPr id="1" name=""/>
        <p:cNvGrpSpPr/>
        <p:nvPr/>
      </p:nvGrpSpPr>
      <p:grpSpPr>
        <a:xfrm>
          <a:off x="0" y="0"/>
          <a:ext cx="0" cy="0"/>
          <a:chOff x="0" y="0"/>
          <a:chExt cx="0" cy="0"/>
        </a:xfrm>
      </p:grpSpPr>
      <p:sp>
        <p:nvSpPr>
          <p:cNvPr id="11" name="Rectangle 10"/>
          <p:cNvSpPr/>
          <p:nvPr userDrawn="1"/>
        </p:nvSpPr>
        <p:spPr>
          <a:xfrm>
            <a:off x="0" y="-1"/>
            <a:ext cx="12192000" cy="336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21872" tIns="60936" rIns="121872" bIns="60936" spcCol="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 name="Picture 1"/>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6330151"/>
            <a:ext cx="12192000" cy="527848"/>
          </a:xfrm>
          <a:prstGeom prst="rect">
            <a:avLst/>
          </a:prstGeom>
        </p:spPr>
      </p:pic>
      <p:sp>
        <p:nvSpPr>
          <p:cNvPr id="6" name="Content Placeholder 2"/>
          <p:cNvSpPr>
            <a:spLocks noGrp="1"/>
          </p:cNvSpPr>
          <p:nvPr>
            <p:ph idx="1"/>
          </p:nvPr>
        </p:nvSpPr>
        <p:spPr>
          <a:xfrm>
            <a:off x="838201" y="1398031"/>
            <a:ext cx="10515600" cy="4734037"/>
          </a:xfrm>
          <a:prstGeom prst="rect">
            <a:avLst/>
          </a:prstGeom>
        </p:spPr>
        <p:txBody>
          <a:bodyPr vert="horz" lIns="68569" tIns="34290" rIns="68569" bIns="34290" rtlCol="0">
            <a:normAutofit/>
          </a:bodyPr>
          <a:lstStyle>
            <a:lvl1pPr>
              <a:defRPr lang="en-US" sz="2700" dirty="0" smtClean="0">
                <a:latin typeface="Arial" panose="020B0604020202020204" pitchFamily="34" charset="0"/>
              </a:defRPr>
            </a:lvl1pPr>
            <a:lvl2pPr>
              <a:defRPr lang="en-US" sz="2700" dirty="0" smtClean="0">
                <a:latin typeface="Arial" panose="020B0604020202020204" pitchFamily="34" charset="0"/>
              </a:defRPr>
            </a:lvl2pPr>
            <a:lvl3pPr>
              <a:defRPr lang="en-US" sz="2700" dirty="0" smtClean="0">
                <a:latin typeface="Arial" panose="020B0604020202020204" pitchFamily="34" charset="0"/>
              </a:defRPr>
            </a:lvl3pPr>
            <a:lvl4pPr>
              <a:defRPr lang="en-US" sz="2700" dirty="0" smtClean="0">
                <a:latin typeface="Arial" panose="020B0604020202020204" pitchFamily="34" charset="0"/>
              </a:defRPr>
            </a:lvl4pPr>
            <a:lvl5pPr>
              <a:defRPr lang="en-US" sz="2700" dirty="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8612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5790A114-7202-C04D-B2ED-13180DF9F6CB}"/>
              </a:ext>
            </a:extLst>
          </p:cNvPr>
          <p:cNvSpPr txBox="1">
            <a:spLocks/>
          </p:cNvSpPr>
          <p:nvPr userDrawn="1"/>
        </p:nvSpPr>
        <p:spPr>
          <a:xfrm>
            <a:off x="1632000" y="432001"/>
            <a:ext cx="10515600" cy="750255"/>
          </a:xfrm>
          <a:prstGeom prst="rect">
            <a:avLst/>
          </a:prstGeom>
        </p:spPr>
        <p:txBody>
          <a:bodyPr lIns="0" tIns="0" rIns="0" bIns="0" anchor="t" anchorCtr="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3" name="Text Placeholder 2">
            <a:extLst>
              <a:ext uri="{FF2B5EF4-FFF2-40B4-BE49-F238E27FC236}">
                <a16:creationId xmlns:a16="http://schemas.microsoft.com/office/drawing/2014/main" id="{595EBD74-0306-1243-BD61-BBF9878D1E58}"/>
              </a:ext>
            </a:extLst>
          </p:cNvPr>
          <p:cNvSpPr>
            <a:spLocks noGrp="1"/>
          </p:cNvSpPr>
          <p:nvPr>
            <p:ph type="body" sz="quarter" idx="10"/>
          </p:nvPr>
        </p:nvSpPr>
        <p:spPr>
          <a:xfrm>
            <a:off x="1632000" y="2063999"/>
            <a:ext cx="8158547" cy="3921164"/>
          </a:xfrm>
        </p:spPr>
        <p:txBody>
          <a:bodyPr lIns="0" tIns="0" rIns="0" bIns="0">
            <a:normAutofit/>
          </a:bodyPr>
          <a:lstStyle>
            <a:lvl1pPr>
              <a:lnSpc>
                <a:spcPct val="120000"/>
              </a:lnSpc>
              <a:defRPr sz="1600">
                <a:latin typeface="Arial" panose="020B0604020202020204" pitchFamily="34" charset="0"/>
                <a:cs typeface="Arial" panose="020B0604020202020204" pitchFamily="34" charset="0"/>
              </a:defRPr>
            </a:lvl1pPr>
            <a:lvl2pPr>
              <a:lnSpc>
                <a:spcPct val="120000"/>
              </a:lnSpc>
              <a:defRPr sz="1600">
                <a:latin typeface="Arial" panose="020B0604020202020204" pitchFamily="34" charset="0"/>
                <a:cs typeface="Arial" panose="020B0604020202020204" pitchFamily="34" charset="0"/>
              </a:defRPr>
            </a:lvl2pPr>
            <a:lvl3pPr>
              <a:lnSpc>
                <a:spcPct val="120000"/>
              </a:lnSpc>
              <a:defRPr sz="1600">
                <a:latin typeface="Arial" panose="020B0604020202020204" pitchFamily="34" charset="0"/>
                <a:cs typeface="Arial" panose="020B0604020202020204" pitchFamily="34" charset="0"/>
              </a:defRPr>
            </a:lvl3pPr>
            <a:lvl4pPr>
              <a:lnSpc>
                <a:spcPct val="120000"/>
              </a:lnSpc>
              <a:defRPr sz="1600">
                <a:latin typeface="Arial" panose="020B0604020202020204" pitchFamily="34" charset="0"/>
                <a:cs typeface="Arial" panose="020B0604020202020204" pitchFamily="34" charset="0"/>
              </a:defRPr>
            </a:lvl4pPr>
            <a:lvl5pPr>
              <a:lnSpc>
                <a:spcPct val="120000"/>
              </a:lnSpc>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2">
            <a:extLst>
              <a:ext uri="{FF2B5EF4-FFF2-40B4-BE49-F238E27FC236}">
                <a16:creationId xmlns:a16="http://schemas.microsoft.com/office/drawing/2014/main" id="{22B8EAEF-FD7E-A34D-A34A-ECED6073EE7D}"/>
              </a:ext>
            </a:extLst>
          </p:cNvPr>
          <p:cNvSpPr>
            <a:spLocks noGrp="1"/>
          </p:cNvSpPr>
          <p:nvPr>
            <p:ph type="body" sz="quarter" idx="11"/>
          </p:nvPr>
        </p:nvSpPr>
        <p:spPr>
          <a:xfrm>
            <a:off x="1632000" y="401454"/>
            <a:ext cx="8158547" cy="780801"/>
          </a:xfrm>
        </p:spPr>
        <p:txBody>
          <a:bodyPr lIns="0" tIns="0" rIns="0" bIns="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pic>
        <p:nvPicPr>
          <p:cNvPr id="5" name="Picture 4">
            <a:extLst>
              <a:ext uri="{FF2B5EF4-FFF2-40B4-BE49-F238E27FC236}">
                <a16:creationId xmlns:a16="http://schemas.microsoft.com/office/drawing/2014/main" id="{B4492C2A-52BA-3EE8-F82B-1C86AB17CAA8}"/>
              </a:ext>
            </a:extLst>
          </p:cNvPr>
          <p:cNvPicPr>
            <a:picLocks noChangeAspect="1"/>
          </p:cNvPicPr>
          <p:nvPr userDrawn="1"/>
        </p:nvPicPr>
        <p:blipFill>
          <a:blip r:embed="rId3"/>
          <a:stretch>
            <a:fillRect/>
          </a:stretch>
        </p:blipFill>
        <p:spPr>
          <a:xfrm>
            <a:off x="8800606" y="159647"/>
            <a:ext cx="3346994" cy="896190"/>
          </a:xfrm>
          <a:prstGeom prst="rect">
            <a:avLst/>
          </a:prstGeom>
        </p:spPr>
      </p:pic>
    </p:spTree>
    <p:extLst>
      <p:ext uri="{BB962C8B-B14F-4D97-AF65-F5344CB8AC3E}">
        <p14:creationId xmlns:p14="http://schemas.microsoft.com/office/powerpoint/2010/main" val="279541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1C968-F5CD-3E40-A9A3-6EB2C1A3277B}"/>
              </a:ext>
            </a:extLst>
          </p:cNvPr>
          <p:cNvSpPr>
            <a:spLocks noGrp="1"/>
          </p:cNvSpPr>
          <p:nvPr>
            <p:ph type="title"/>
          </p:nvPr>
        </p:nvSpPr>
        <p:spPr>
          <a:xfrm>
            <a:off x="838200" y="365125"/>
            <a:ext cx="10515600" cy="1325563"/>
          </a:xfrm>
          <a:prstGeom prst="rect">
            <a:avLst/>
          </a:prstGeom>
        </p:spPr>
        <p:txBody>
          <a:bodyPr vert="horz" lIns="121917" tIns="60958" rIns="121917" bIns="60958"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152ED5-7AD4-0B4E-902A-D2B136ADFA4C}"/>
              </a:ext>
            </a:extLst>
          </p:cNvPr>
          <p:cNvSpPr>
            <a:spLocks noGrp="1"/>
          </p:cNvSpPr>
          <p:nvPr>
            <p:ph type="body" idx="1"/>
          </p:nvPr>
        </p:nvSpPr>
        <p:spPr>
          <a:xfrm>
            <a:off x="838200" y="1825625"/>
            <a:ext cx="10515600" cy="4351339"/>
          </a:xfrm>
          <a:prstGeom prst="rect">
            <a:avLst/>
          </a:prstGeom>
        </p:spPr>
        <p:txBody>
          <a:bodyPr vert="horz" lIns="121917" tIns="60958" rIns="121917" bIns="60958"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D5CFD5-6609-EE4E-8863-B909A5E85561}"/>
              </a:ext>
            </a:extLst>
          </p:cNvPr>
          <p:cNvSpPr>
            <a:spLocks noGrp="1"/>
          </p:cNvSpPr>
          <p:nvPr>
            <p:ph type="dt" sz="half" idx="2"/>
          </p:nvPr>
        </p:nvSpPr>
        <p:spPr>
          <a:xfrm>
            <a:off x="838200" y="6356351"/>
            <a:ext cx="2743200" cy="365125"/>
          </a:xfrm>
          <a:prstGeom prst="rect">
            <a:avLst/>
          </a:prstGeom>
        </p:spPr>
        <p:txBody>
          <a:bodyPr vert="horz" lIns="121917" tIns="60958" rIns="121917" bIns="60958" rtlCol="0" anchor="ctr"/>
          <a:lstStyle>
            <a:lvl1pPr algn="l">
              <a:defRPr sz="12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106DA08C-A74B-A145-AFA3-38D8EFF614F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5/16/2024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4BA5016-35CB-1A4B-BDA3-D8234ACCEEE1}"/>
              </a:ext>
            </a:extLst>
          </p:cNvPr>
          <p:cNvSpPr>
            <a:spLocks noGrp="1"/>
          </p:cNvSpPr>
          <p:nvPr>
            <p:ph type="ftr" sz="quarter" idx="3"/>
          </p:nvPr>
        </p:nvSpPr>
        <p:spPr>
          <a:xfrm>
            <a:off x="4038600" y="6356351"/>
            <a:ext cx="4114800" cy="365125"/>
          </a:xfrm>
          <a:prstGeom prst="rect">
            <a:avLst/>
          </a:prstGeom>
        </p:spPr>
        <p:txBody>
          <a:bodyPr vert="horz" lIns="121917" tIns="60958" rIns="121917" bIns="60958" rtlCol="0" anchor="ctr"/>
          <a:lstStyle>
            <a:lvl1pPr algn="ctr">
              <a:defRPr sz="12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6E6C519-C538-234D-9C0B-0A79DB6109BF}"/>
              </a:ext>
            </a:extLst>
          </p:cNvPr>
          <p:cNvSpPr>
            <a:spLocks noGrp="1"/>
          </p:cNvSpPr>
          <p:nvPr>
            <p:ph type="sldNum" sz="quarter" idx="4"/>
          </p:nvPr>
        </p:nvSpPr>
        <p:spPr>
          <a:xfrm>
            <a:off x="8610600" y="6356351"/>
            <a:ext cx="2743200" cy="365125"/>
          </a:xfrm>
          <a:prstGeom prst="rect">
            <a:avLst/>
          </a:prstGeom>
        </p:spPr>
        <p:txBody>
          <a:bodyPr vert="horz" lIns="121917" tIns="60958" rIns="121917" bIns="60958" rtlCol="0" anchor="ctr"/>
          <a:lstStyle>
            <a:lvl1pPr algn="r">
              <a:defRPr sz="12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40DE1FF6-98FB-4D41-B247-AE8B38D2C4D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4585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HSELive" TargetMode="External"/><Relationship Id="rId7" Type="http://schemas.openxmlformats.org/officeDocument/2006/relationships/image" Target="../media/image13.png"/><Relationship Id="rId2" Type="http://schemas.openxmlformats.org/officeDocument/2006/relationships/hyperlink" Target="http://www.twitter.com/NSShse" TargetMode="External"/><Relationship Id="rId1" Type="http://schemas.openxmlformats.org/officeDocument/2006/relationships/slideLayout" Target="../slideLayouts/slideLayout4.xml"/><Relationship Id="rId6" Type="http://schemas.openxmlformats.org/officeDocument/2006/relationships/hyperlink" Target="https://www.facebook.com/HSElive/" TargetMode="External"/><Relationship Id="rId5" Type="http://schemas.openxmlformats.org/officeDocument/2006/relationships/hyperlink" Target="https://ie.linkedin.com/company/health-service-executive" TargetMode="External"/><Relationship Id="rId4" Type="http://schemas.openxmlformats.org/officeDocument/2006/relationships/hyperlink" Target="https://ie.linkedin.com/company/national-screening-servi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e.linkedin.com/company/national-screening-service" TargetMode="External"/><Relationship Id="rId2" Type="http://schemas.openxmlformats.org/officeDocument/2006/relationships/hyperlink" Target="https://www.facebook.com/HSElive/" TargetMode="External"/><Relationship Id="rId1" Type="http://schemas.openxmlformats.org/officeDocument/2006/relationships/slideLayout" Target="../slideLayouts/slideLayout9.xml"/><Relationship Id="rId6" Type="http://schemas.openxmlformats.org/officeDocument/2006/relationships/hyperlink" Target="https://www2.healthservice.hse.ie/organisation/nss/news/your-voice-is-our-strength-join-our-network/" TargetMode="External"/><Relationship Id="rId5" Type="http://schemas.openxmlformats.org/officeDocument/2006/relationships/hyperlink" Target="https://twitter.com/HSELive" TargetMode="External"/><Relationship Id="rId4" Type="http://schemas.openxmlformats.org/officeDocument/2006/relationships/hyperlink" Target="https://twitter.com/NSShse"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2.healthservice.hse.ie/organisation/nss/news/your-voice-is-our-strength-join-our-network/" TargetMode="External"/><Relationship Id="rId3" Type="http://schemas.openxmlformats.org/officeDocument/2006/relationships/hyperlink" Target="https://www.facebook.com/HSEBreastcheck" TargetMode="External"/><Relationship Id="rId7" Type="http://schemas.openxmlformats.org/officeDocument/2006/relationships/hyperlink" Target="https://twitter.com/HSELive" TargetMode="External"/><Relationship Id="rId2" Type="http://schemas.openxmlformats.org/officeDocument/2006/relationships/hyperlink" Target="https://www.facebook.com/HSElive/" TargetMode="External"/><Relationship Id="rId1" Type="http://schemas.openxmlformats.org/officeDocument/2006/relationships/slideLayout" Target="../slideLayouts/slideLayout4.xml"/><Relationship Id="rId6" Type="http://schemas.openxmlformats.org/officeDocument/2006/relationships/hyperlink" Target="https://twitter.com/NSShse" TargetMode="External"/><Relationship Id="rId5" Type="http://schemas.openxmlformats.org/officeDocument/2006/relationships/hyperlink" Target="https://ie.linkedin.com/company/national-screening-service" TargetMode="External"/><Relationship Id="rId4" Type="http://schemas.openxmlformats.org/officeDocument/2006/relationships/hyperlink" Target="https://www.facebook.com/CervicalChec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healthpromotion.ie/"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2.healthservice.hse.ie/organisation/nss/patient-and-public-partnership/"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youtube.com/watch?v=ilMsghpnHuE" TargetMode="External"/><Relationship Id="rId5" Type="http://schemas.openxmlformats.org/officeDocument/2006/relationships/hyperlink" Target="https://www.youtube.com/watch?v=e2FPr4D7jXc" TargetMode="External"/><Relationship Id="rId4" Type="http://schemas.openxmlformats.org/officeDocument/2006/relationships/hyperlink" Target="https://www2.healthservice.hse.ie/organisation/nss/news/your-voice-is-our-strength-join-our-networ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0"/>
            <a:ext cx="12280605" cy="6907840"/>
          </a:xfrm>
          <a:prstGeom prst="rect">
            <a:avLst/>
          </a:prstGeom>
        </p:spPr>
      </p:pic>
      <p:sp>
        <p:nvSpPr>
          <p:cNvPr id="14" name="TextBox 13"/>
          <p:cNvSpPr txBox="1"/>
          <p:nvPr/>
        </p:nvSpPr>
        <p:spPr>
          <a:xfrm>
            <a:off x="408792" y="1256252"/>
            <a:ext cx="7290119" cy="4262673"/>
          </a:xfrm>
          <a:prstGeom prst="rect">
            <a:avLst/>
          </a:prstGeom>
          <a:noFill/>
        </p:spPr>
        <p:txBody>
          <a:bodyPr wrap="square" lIns="121888" tIns="60944" rIns="121888" bIns="60944" rtlCol="0">
            <a:spAutoFit/>
          </a:bodyPr>
          <a:lstStyle/>
          <a:p>
            <a:pPr lvl="0" defTabSz="914309">
              <a:spcBef>
                <a:spcPts val="1200"/>
              </a:spcBef>
              <a:spcAft>
                <a:spcPts val="1200"/>
              </a:spcAft>
            </a:pPr>
            <a:r>
              <a:rPr lang="en-IE" sz="3300" b="1" noProof="0" dirty="0">
                <a:solidFill>
                  <a:schemeClr val="bg1"/>
                </a:solidFill>
                <a:latin typeface="Arial" panose="020B0604020202020204" pitchFamily="34" charset="0"/>
                <a:cs typeface="Arial" panose="020B0604020202020204" pitchFamily="34" charset="0"/>
              </a:rPr>
              <a:t>National Screening Service</a:t>
            </a:r>
          </a:p>
          <a:p>
            <a:pPr lvl="0" defTabSz="914309">
              <a:spcBef>
                <a:spcPts val="1200"/>
              </a:spcBef>
              <a:spcAft>
                <a:spcPts val="1200"/>
              </a:spcAft>
            </a:pPr>
            <a:r>
              <a:rPr lang="en-IE" sz="3300" b="1" noProof="0" dirty="0">
                <a:solidFill>
                  <a:schemeClr val="bg1"/>
                </a:solidFill>
                <a:latin typeface="Arial" panose="020B0604020202020204" pitchFamily="34" charset="0"/>
                <a:cs typeface="Arial" panose="020B0604020202020204" pitchFamily="34" charset="0"/>
              </a:rPr>
              <a:t>Patient and Public Partnership</a:t>
            </a:r>
            <a:r>
              <a:rPr lang="en-IE" sz="3300" b="1" dirty="0">
                <a:solidFill>
                  <a:schemeClr val="bg1"/>
                </a:solidFill>
                <a:latin typeface="Arial" panose="020B0604020202020204" pitchFamily="34" charset="0"/>
                <a:cs typeface="Arial" panose="020B0604020202020204" pitchFamily="34" charset="0"/>
              </a:rPr>
              <a:t> </a:t>
            </a:r>
          </a:p>
          <a:p>
            <a:pPr lvl="0" defTabSz="914309">
              <a:spcBef>
                <a:spcPts val="1200"/>
              </a:spcBef>
              <a:spcAft>
                <a:spcPts val="1200"/>
              </a:spcAft>
            </a:pPr>
            <a:r>
              <a:rPr lang="en-IE" sz="3300" b="1" dirty="0">
                <a:solidFill>
                  <a:schemeClr val="bg1"/>
                </a:solidFill>
                <a:latin typeface="Arial" panose="020B0604020202020204" pitchFamily="34" charset="0"/>
                <a:cs typeface="Arial" panose="020B0604020202020204" pitchFamily="34" charset="0"/>
              </a:rPr>
              <a:t>Recruitment Campaign 2024</a:t>
            </a:r>
          </a:p>
          <a:p>
            <a:pPr lvl="0" defTabSz="914309">
              <a:spcBef>
                <a:spcPts val="1200"/>
              </a:spcBef>
              <a:spcAft>
                <a:spcPts val="1200"/>
              </a:spcAft>
            </a:pPr>
            <a:r>
              <a:rPr lang="en-IE" sz="2400" b="1" dirty="0">
                <a:solidFill>
                  <a:schemeClr val="bg1"/>
                </a:solidFill>
                <a:latin typeface="Arial" panose="020B0604020202020204" pitchFamily="34" charset="0"/>
                <a:cs typeface="Arial" panose="020B0604020202020204" pitchFamily="34" charset="0"/>
              </a:rPr>
              <a:t>Partner pack</a:t>
            </a:r>
          </a:p>
          <a:p>
            <a:pPr lvl="0" defTabSz="914309">
              <a:spcBef>
                <a:spcPts val="1200"/>
              </a:spcBef>
              <a:spcAft>
                <a:spcPts val="1200"/>
              </a:spcAft>
            </a:pPr>
            <a:r>
              <a:rPr lang="en-IE" sz="2400" b="1" dirty="0">
                <a:solidFill>
                  <a:schemeClr val="bg1"/>
                </a:solidFill>
                <a:latin typeface="Arial" panose="020B0604020202020204" pitchFamily="34" charset="0"/>
                <a:cs typeface="Arial" panose="020B0604020202020204" pitchFamily="34" charset="0"/>
              </a:rPr>
              <a:t>May 2024</a:t>
            </a:r>
            <a:endParaRPr lang="en-IE" sz="2400" b="1" noProof="0" dirty="0">
              <a:solidFill>
                <a:schemeClr val="bg1"/>
              </a:solidFill>
              <a:latin typeface="Arial" panose="020B0604020202020204" pitchFamily="34" charset="0"/>
              <a:cs typeface="Arial" panose="020B0604020202020204" pitchFamily="34" charset="0"/>
            </a:endParaRPr>
          </a:p>
          <a:p>
            <a:pPr lvl="0" defTabSz="914309"/>
            <a:endParaRPr lang="en-IE" sz="3200" dirty="0">
              <a:solidFill>
                <a:schemeClr val="bg1"/>
              </a:solidFill>
            </a:endParaRPr>
          </a:p>
        </p:txBody>
      </p:sp>
      <p:pic>
        <p:nvPicPr>
          <p:cNvPr id="1026" name="Picture 2" descr="\\COFP\Users\Communications\Logos\Current logos\02. NSS Logo 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 y="5554760"/>
            <a:ext cx="4808685" cy="135307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5431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A0E2F62-D4EE-2FAA-5DE3-DC4B58B8324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6" name="Rectangle 3">
            <a:extLst>
              <a:ext uri="{FF2B5EF4-FFF2-40B4-BE49-F238E27FC236}">
                <a16:creationId xmlns:a16="http://schemas.microsoft.com/office/drawing/2014/main" id="{81CD81C5-1072-7991-64EF-CA3FE03F7BC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3" name="TextBox 2">
            <a:extLst>
              <a:ext uri="{FF2B5EF4-FFF2-40B4-BE49-F238E27FC236}">
                <a16:creationId xmlns:a16="http://schemas.microsoft.com/office/drawing/2014/main" id="{2E49D053-2C16-C365-7FA5-040C9B8238BA}"/>
              </a:ext>
            </a:extLst>
          </p:cNvPr>
          <p:cNvSpPr txBox="1"/>
          <p:nvPr/>
        </p:nvSpPr>
        <p:spPr>
          <a:xfrm>
            <a:off x="228600" y="1538694"/>
            <a:ext cx="6924676" cy="4955203"/>
          </a:xfrm>
          <a:prstGeom prst="rect">
            <a:avLst/>
          </a:prstGeom>
          <a:noFill/>
          <a:ln w="25400">
            <a:solidFill>
              <a:srgbClr val="1FAFE1">
                <a:alpha val="80000"/>
              </a:srgbClr>
            </a:solidFill>
          </a:ln>
        </p:spPr>
        <p:txBody>
          <a:bodyPr wrap="square">
            <a:spAutoFit/>
          </a:bodyPr>
          <a:lstStyle/>
          <a:p>
            <a:pPr>
              <a:spcBef>
                <a:spcPts val="1200"/>
              </a:spcBef>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are </a:t>
            </a:r>
            <a:r>
              <a:rPr lang="en-GB" sz="1600" dirty="0">
                <a:solidFill>
                  <a:srgbClr val="000000"/>
                </a:solidFill>
                <a:latin typeface="Arial" panose="020B0604020202020204" pitchFamily="34" charset="0"/>
                <a:cs typeface="Arial" panose="020B0604020202020204" pitchFamily="34" charset="0"/>
              </a:rPr>
              <a:t>looking for people from all backgrounds to join our </a:t>
            </a: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Patient and Public Partnership network, which: </a:t>
            </a:r>
          </a:p>
          <a:p>
            <a:pPr marL="285750" indent="-285750" algn="l">
              <a:spcBef>
                <a:spcPts val="1200"/>
              </a:spcBef>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m</a:t>
            </a:r>
            <a:r>
              <a:rPr lang="en-GB" sz="1600" b="0" i="0" u="none" strike="noStrike" baseline="0" dirty="0">
                <a:solidFill>
                  <a:srgbClr val="000000"/>
                </a:solidFill>
                <a:latin typeface="Arial" panose="020B0604020202020204" pitchFamily="34" charset="0"/>
                <a:cs typeface="Arial" panose="020B0604020202020204" pitchFamily="34" charset="0"/>
              </a:rPr>
              <a:t>eans being part of our strong and active volunteer community willing to share ideas and life experiences to improve screening </a:t>
            </a:r>
            <a:r>
              <a:rPr lang="en-GB" sz="1600" dirty="0">
                <a:solidFill>
                  <a:srgbClr val="000000"/>
                </a:solidFill>
                <a:latin typeface="Arial" panose="020B0604020202020204" pitchFamily="34" charset="0"/>
                <a:cs typeface="Arial" panose="020B0604020202020204" pitchFamily="34" charset="0"/>
              </a:rPr>
              <a:t>s</a:t>
            </a:r>
            <a:r>
              <a:rPr lang="en-GB" sz="1600" b="0" i="0" u="none" strike="noStrike" baseline="0" dirty="0">
                <a:solidFill>
                  <a:srgbClr val="000000"/>
                </a:solidFill>
                <a:latin typeface="Arial" panose="020B0604020202020204" pitchFamily="34" charset="0"/>
                <a:cs typeface="Arial" panose="020B0604020202020204" pitchFamily="34" charset="0"/>
              </a:rPr>
              <a:t>ervices for everyone.</a:t>
            </a:r>
          </a:p>
          <a:p>
            <a:pPr marL="285750" indent="-285750">
              <a:spcBef>
                <a:spcPts val="1200"/>
              </a:spcBef>
              <a:buFont typeface="Arial" panose="020B0604020202020204" pitchFamily="34" charset="0"/>
              <a:buChar char="•"/>
            </a:pPr>
            <a:r>
              <a:rPr lang="en-GB" sz="1600" dirty="0">
                <a:solidFill>
                  <a:srgbClr val="000000"/>
                </a:solidFill>
                <a:latin typeface="Arial" panose="020B0604020202020204" pitchFamily="34" charset="0"/>
                <a:cs typeface="Arial" panose="020B0604020202020204" pitchFamily="34" charset="0"/>
              </a:rPr>
              <a:t>gives you choice to work on one of our four programmes, </a:t>
            </a:r>
            <a:r>
              <a:rPr lang="en-GB" sz="1600" dirty="0" err="1">
                <a:solidFill>
                  <a:srgbClr val="000000"/>
                </a:solidFill>
                <a:latin typeface="Arial" panose="020B0604020202020204" pitchFamily="34" charset="0"/>
                <a:cs typeface="Arial" panose="020B0604020202020204" pitchFamily="34" charset="0"/>
              </a:rPr>
              <a:t>BreastCheck</a:t>
            </a:r>
            <a:r>
              <a:rPr lang="en-GB" sz="1600" dirty="0">
                <a:solidFill>
                  <a:srgbClr val="000000"/>
                </a:solidFill>
                <a:latin typeface="Arial" panose="020B0604020202020204" pitchFamily="34" charset="0"/>
                <a:cs typeface="Arial" panose="020B0604020202020204" pitchFamily="34" charset="0"/>
              </a:rPr>
              <a:t>, </a:t>
            </a:r>
            <a:r>
              <a:rPr lang="en-GB" sz="1600" dirty="0" err="1">
                <a:solidFill>
                  <a:srgbClr val="000000"/>
                </a:solidFill>
                <a:latin typeface="Arial" panose="020B0604020202020204" pitchFamily="34" charset="0"/>
                <a:cs typeface="Arial" panose="020B0604020202020204" pitchFamily="34" charset="0"/>
              </a:rPr>
              <a:t>BowelScreen</a:t>
            </a:r>
            <a:r>
              <a:rPr lang="en-GB" sz="1600" dirty="0">
                <a:solidFill>
                  <a:srgbClr val="000000"/>
                </a:solidFill>
                <a:latin typeface="Arial" panose="020B0604020202020204" pitchFamily="34" charset="0"/>
                <a:cs typeface="Arial" panose="020B0604020202020204" pitchFamily="34" charset="0"/>
              </a:rPr>
              <a:t>, </a:t>
            </a:r>
            <a:r>
              <a:rPr lang="en-GB" sz="1600" dirty="0" err="1">
                <a:solidFill>
                  <a:srgbClr val="000000"/>
                </a:solidFill>
                <a:latin typeface="Arial" panose="020B0604020202020204" pitchFamily="34" charset="0"/>
                <a:cs typeface="Arial" panose="020B0604020202020204" pitchFamily="34" charset="0"/>
              </a:rPr>
              <a:t>CervicalCheck</a:t>
            </a:r>
            <a:r>
              <a:rPr lang="en-GB" sz="1600" dirty="0">
                <a:solidFill>
                  <a:srgbClr val="000000"/>
                </a:solidFill>
                <a:latin typeface="Arial" panose="020B0604020202020204" pitchFamily="34" charset="0"/>
                <a:cs typeface="Arial" panose="020B0604020202020204" pitchFamily="34" charset="0"/>
              </a:rPr>
              <a:t> and Diabetic </a:t>
            </a:r>
            <a:r>
              <a:rPr lang="en-GB" sz="1600" dirty="0" err="1">
                <a:solidFill>
                  <a:srgbClr val="000000"/>
                </a:solidFill>
                <a:latin typeface="Arial" panose="020B0604020202020204" pitchFamily="34" charset="0"/>
                <a:cs typeface="Arial" panose="020B0604020202020204" pitchFamily="34" charset="0"/>
              </a:rPr>
              <a:t>RetinaScreen</a:t>
            </a:r>
            <a:r>
              <a:rPr lang="en-GB" sz="1600" dirty="0">
                <a:solidFill>
                  <a:srgbClr val="000000"/>
                </a:solidFill>
                <a:latin typeface="Arial" panose="020B0604020202020204" pitchFamily="34" charset="0"/>
                <a:cs typeface="Arial" panose="020B0604020202020204" pitchFamily="34" charset="0"/>
              </a:rPr>
              <a:t> (</a:t>
            </a:r>
            <a:r>
              <a:rPr lang="en-GB" sz="1600" b="0" i="0" u="none" strike="noStrike" baseline="0" dirty="0">
                <a:solidFill>
                  <a:srgbClr val="000000"/>
                </a:solidFill>
                <a:latin typeface="Arial" panose="020B0604020202020204" pitchFamily="34" charset="0"/>
                <a:cs typeface="Arial" panose="020B0604020202020204" pitchFamily="34" charset="0"/>
              </a:rPr>
              <a:t>eye disease linked to diabetes). </a:t>
            </a:r>
          </a:p>
          <a:p>
            <a:pPr marL="285750" indent="-285750" algn="l">
              <a:spcBef>
                <a:spcPts val="1200"/>
              </a:spcBef>
              <a:buFont typeface="Arial" panose="020B0604020202020204" pitchFamily="34" charset="0"/>
              <a:buChar char="•"/>
            </a:pPr>
            <a:r>
              <a:rPr lang="en-IE" sz="16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en-IE"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rovides opportunities to take part in training, learning and professional development. </a:t>
            </a:r>
          </a:p>
          <a:p>
            <a:pPr marL="285750" indent="-285750" algn="l">
              <a:spcBef>
                <a:spcPts val="1200"/>
              </a:spcBef>
              <a:buFont typeface="Arial" panose="020B0604020202020204" pitchFamily="34" charset="0"/>
              <a:buChar char="•"/>
            </a:pPr>
            <a:r>
              <a:rPr lang="en-IE" sz="1600" dirty="0">
                <a:solidFill>
                  <a:srgbClr val="000000"/>
                </a:solidFill>
                <a:latin typeface="Arial" panose="020B0604020202020204" pitchFamily="34" charset="0"/>
                <a:ea typeface="Calibri" panose="020F0502020204030204" pitchFamily="34" charset="0"/>
                <a:cs typeface="Arial" panose="020B0604020202020204" pitchFamily="34" charset="0"/>
              </a:rPr>
              <a:t>enables you to play </a:t>
            </a:r>
            <a:r>
              <a:rPr lang="en-IE"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key role in improving our participant information materials, enabling more people to make an informed choice about screening and be a member of the teams delivering internationally-leading, quality assured health services</a:t>
            </a:r>
            <a:r>
              <a:rPr lang="en-IE" sz="1600" dirty="0">
                <a:effectLst/>
                <a:latin typeface="Arial" panose="020B0604020202020204" pitchFamily="34" charset="0"/>
                <a:ea typeface="Calibri" panose="020F0502020204030204" pitchFamily="34" charset="0"/>
                <a:cs typeface="Arial" panose="020B0604020202020204" pitchFamily="34" charset="0"/>
              </a:rPr>
              <a:t>.</a:t>
            </a:r>
          </a:p>
          <a:p>
            <a:pPr algn="l">
              <a:spcBef>
                <a:spcPts val="1200"/>
              </a:spcBef>
            </a:pPr>
            <a:r>
              <a:rPr lang="en-GB" sz="1600" b="0" i="0" u="none" strike="noStrike" baseline="0" dirty="0">
                <a:solidFill>
                  <a:srgbClr val="000000"/>
                </a:solidFill>
                <a:latin typeface="Arial" panose="020B0604020202020204" pitchFamily="34" charset="0"/>
                <a:cs typeface="Arial" panose="020B0604020202020204" pitchFamily="34" charset="0"/>
              </a:rPr>
              <a:t>No specific experience or time commitment </a:t>
            </a:r>
            <a:r>
              <a:rPr lang="en-IE" sz="1600" b="0" i="0" u="none" strike="noStrike" baseline="0" dirty="0">
                <a:solidFill>
                  <a:srgbClr val="000000"/>
                </a:solidFill>
                <a:latin typeface="Arial" panose="020B0604020202020204" pitchFamily="34" charset="0"/>
                <a:cs typeface="Arial" panose="020B0604020202020204" pitchFamily="34" charset="0"/>
              </a:rPr>
              <a:t>necessary</a:t>
            </a:r>
            <a:r>
              <a:rPr lang="en-IE" sz="1600" dirty="0">
                <a:solidFill>
                  <a:srgbClr val="000000"/>
                </a:solidFill>
                <a:latin typeface="Arial" panose="020B0604020202020204" pitchFamily="34" charset="0"/>
                <a:cs typeface="Arial" panose="020B0604020202020204" pitchFamily="34" charset="0"/>
              </a:rPr>
              <a:t>.</a:t>
            </a:r>
            <a:r>
              <a:rPr lang="en-IE" sz="1600" b="0" i="0" u="none" strike="noStrike" baseline="0" dirty="0">
                <a:solidFill>
                  <a:srgbClr val="000000"/>
                </a:solidFill>
                <a:latin typeface="Arial" panose="020B0604020202020204" pitchFamily="34" charset="0"/>
                <a:cs typeface="Arial" panose="020B0604020202020204" pitchFamily="34" charset="0"/>
              </a:rPr>
              <a:t> </a:t>
            </a:r>
          </a:p>
          <a:p>
            <a:pPr algn="l">
              <a:spcBef>
                <a:spcPts val="1200"/>
              </a:spcBef>
            </a:pPr>
            <a:r>
              <a:rPr lang="en-GB" sz="1600" b="0" i="0" u="none" strike="noStrike" baseline="0" dirty="0">
                <a:solidFill>
                  <a:srgbClr val="000000"/>
                </a:solidFill>
                <a:latin typeface="Arial" panose="020B0604020202020204" pitchFamily="34" charset="0"/>
                <a:cs typeface="Arial" panose="020B0604020202020204" pitchFamily="34" charset="0"/>
              </a:rPr>
              <a:t>We can help if you have access needs.</a:t>
            </a:r>
            <a:endParaRPr lang="en-IE" sz="1600"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AF41543-E5F3-E1D6-F53E-11C938422D60}"/>
              </a:ext>
            </a:extLst>
          </p:cNvPr>
          <p:cNvSpPr txBox="1"/>
          <p:nvPr/>
        </p:nvSpPr>
        <p:spPr>
          <a:xfrm>
            <a:off x="2143125" y="318671"/>
            <a:ext cx="6705600" cy="861774"/>
          </a:xfrm>
          <a:prstGeom prst="rect">
            <a:avLst/>
          </a:prstGeom>
        </p:spPr>
        <p:txBody>
          <a:bodyPr wrap="square" lIns="0" tIns="0" rIns="0" bIns="0" rtlCol="0" anchor="t" anchorCtr="0">
            <a:spAutoFit/>
          </a:bodyPr>
          <a:lstStyle/>
          <a:p>
            <a:r>
              <a:rPr lang="en-IE" sz="2800" noProof="0" dirty="0">
                <a:solidFill>
                  <a:schemeClr val="bg1"/>
                </a:solidFill>
                <a:latin typeface="Arial" panose="020B0604020202020204" pitchFamily="34" charset="0"/>
                <a:cs typeface="Arial" panose="020B0604020202020204" pitchFamily="34" charset="0"/>
              </a:rPr>
              <a:t>An opportunity for you, a family member, a friend or a colleague</a:t>
            </a:r>
            <a:endParaRPr lang="en-IE" sz="2800" b="1" dirty="0">
              <a:solidFill>
                <a:schemeClr val="bg1"/>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558C08E5-D533-A895-88FB-A2D719580951}"/>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8" name="Picture 7">
            <a:extLst>
              <a:ext uri="{FF2B5EF4-FFF2-40B4-BE49-F238E27FC236}">
                <a16:creationId xmlns:a16="http://schemas.microsoft.com/office/drawing/2014/main" id="{366359F3-2BEF-850A-5319-7ED242877CA1}"/>
              </a:ext>
            </a:extLst>
          </p:cNvPr>
          <p:cNvPicPr>
            <a:picLocks noChangeAspect="1"/>
          </p:cNvPicPr>
          <p:nvPr/>
        </p:nvPicPr>
        <p:blipFill>
          <a:blip r:embed="rId2"/>
          <a:stretch>
            <a:fillRect/>
          </a:stretch>
        </p:blipFill>
        <p:spPr>
          <a:xfrm>
            <a:off x="7381875" y="4111508"/>
            <a:ext cx="4692930" cy="2475587"/>
          </a:xfrm>
          <a:prstGeom prst="rect">
            <a:avLst/>
          </a:prstGeom>
        </p:spPr>
      </p:pic>
      <p:pic>
        <p:nvPicPr>
          <p:cNvPr id="9" name="Picture 8">
            <a:extLst>
              <a:ext uri="{FF2B5EF4-FFF2-40B4-BE49-F238E27FC236}">
                <a16:creationId xmlns:a16="http://schemas.microsoft.com/office/drawing/2014/main" id="{1536F437-A05C-CA54-F844-A57967542099}"/>
              </a:ext>
            </a:extLst>
          </p:cNvPr>
          <p:cNvPicPr>
            <a:picLocks noChangeAspect="1"/>
          </p:cNvPicPr>
          <p:nvPr/>
        </p:nvPicPr>
        <p:blipFill>
          <a:blip r:embed="rId3"/>
          <a:stretch>
            <a:fillRect/>
          </a:stretch>
        </p:blipFill>
        <p:spPr>
          <a:xfrm>
            <a:off x="7381875" y="1538694"/>
            <a:ext cx="4692930" cy="2544229"/>
          </a:xfrm>
          <a:prstGeom prst="rect">
            <a:avLst/>
          </a:prstGeom>
        </p:spPr>
      </p:pic>
    </p:spTree>
    <p:extLst>
      <p:ext uri="{BB962C8B-B14F-4D97-AF65-F5344CB8AC3E}">
        <p14:creationId xmlns:p14="http://schemas.microsoft.com/office/powerpoint/2010/main" val="395230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F268B2E-DFC0-8848-8AC4-9DEBA1C3BF2E}"/>
              </a:ext>
            </a:extLst>
          </p:cNvPr>
          <p:cNvSpPr>
            <a:spLocks noGrp="1"/>
          </p:cNvSpPr>
          <p:nvPr>
            <p:ph type="body" sz="quarter" idx="10"/>
          </p:nvPr>
        </p:nvSpPr>
        <p:spPr>
          <a:xfrm>
            <a:off x="336329" y="1531475"/>
            <a:ext cx="11151478" cy="3889526"/>
          </a:xfrm>
        </p:spPr>
        <p:txBody>
          <a:bodyPr wrap="square">
            <a:spAutoFit/>
          </a:bodyPr>
          <a:lstStyle/>
          <a:p>
            <a:r>
              <a:rPr lang="en-IE" sz="2400" dirty="0">
                <a:solidFill>
                  <a:srgbClr val="000000"/>
                </a:solidFill>
              </a:rPr>
              <a:t>Press release and letter to the editor issued to local media throughout the country. </a:t>
            </a:r>
          </a:p>
          <a:p>
            <a:r>
              <a:rPr lang="en-IE" sz="2400" dirty="0">
                <a:solidFill>
                  <a:srgbClr val="000000"/>
                </a:solidFill>
              </a:rPr>
              <a:t>PPP representatives Will Kennedy, Cork and Linda Sice Brogan, Galway are available to act as spokespersons and willing to be interviewed. </a:t>
            </a:r>
          </a:p>
          <a:p>
            <a:r>
              <a:rPr lang="en-IE" sz="2400" dirty="0">
                <a:solidFill>
                  <a:srgbClr val="000000"/>
                </a:solidFill>
              </a:rPr>
              <a:t>Fiona Murphy, NSS Chief Executive is also available for interview on request. </a:t>
            </a:r>
          </a:p>
          <a:p>
            <a:pPr marL="0" indent="0" algn="ctr">
              <a:buNone/>
            </a:pPr>
            <a:r>
              <a:rPr lang="en-IE" sz="2400" dirty="0">
                <a:solidFill>
                  <a:srgbClr val="000000"/>
                </a:solidFill>
              </a:rPr>
              <a:t>Contact Amanda Kenny or Lucy O’Shea at the HSE press office (press@hse.ie) if you think you can help with organising local media interviews or assist with coverage in your area.</a:t>
            </a:r>
            <a:endParaRPr lang="en-IE" sz="2133" dirty="0">
              <a:solidFill>
                <a:srgbClr val="000000"/>
              </a:solidFill>
            </a:endParaRPr>
          </a:p>
        </p:txBody>
      </p:sp>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a:xfrm>
            <a:off x="1632000" y="424537"/>
            <a:ext cx="8158547" cy="481416"/>
          </a:xfrm>
        </p:spPr>
        <p:txBody>
          <a:bodyPr anchor="ctr"/>
          <a:lstStyle/>
          <a:p>
            <a:r>
              <a:rPr lang="en-IE" dirty="0"/>
              <a:t>Local media activity </a:t>
            </a:r>
          </a:p>
        </p:txBody>
      </p:sp>
    </p:spTree>
    <p:extLst>
      <p:ext uri="{BB962C8B-B14F-4D97-AF65-F5344CB8AC3E}">
        <p14:creationId xmlns:p14="http://schemas.microsoft.com/office/powerpoint/2010/main" val="364542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842254-5BA7-AB81-A0CA-CEAF1CB6CB10}"/>
              </a:ext>
            </a:extLst>
          </p:cNvPr>
          <p:cNvSpPr>
            <a:spLocks noGrp="1"/>
          </p:cNvSpPr>
          <p:nvPr>
            <p:ph type="body" sz="quarter" idx="11"/>
          </p:nvPr>
        </p:nvSpPr>
        <p:spPr/>
        <p:txBody>
          <a:bodyPr/>
          <a:lstStyle/>
          <a:p>
            <a:r>
              <a:rPr lang="en-GB" dirty="0"/>
              <a:t>Being involved in the network</a:t>
            </a:r>
            <a:endParaRPr lang="en-IE" dirty="0"/>
          </a:p>
        </p:txBody>
      </p:sp>
      <p:sp>
        <p:nvSpPr>
          <p:cNvPr id="3" name="Picture Placeholder 2">
            <a:extLst>
              <a:ext uri="{FF2B5EF4-FFF2-40B4-BE49-F238E27FC236}">
                <a16:creationId xmlns:a16="http://schemas.microsoft.com/office/drawing/2014/main" id="{58451FA7-0142-B72C-CE23-48D72C67992C}"/>
              </a:ext>
            </a:extLst>
          </p:cNvPr>
          <p:cNvSpPr>
            <a:spLocks noGrp="1"/>
          </p:cNvSpPr>
          <p:nvPr>
            <p:ph type="pic" sz="quarter" idx="12"/>
          </p:nvPr>
        </p:nvSpPr>
        <p:spPr/>
        <p:txBody>
          <a:bodyPr>
            <a:normAutofit/>
          </a:bodyPr>
          <a:lstStyle/>
          <a:p>
            <a:pPr marL="0" indent="0">
              <a:spcBef>
                <a:spcPts val="600"/>
              </a:spcBef>
              <a:spcAft>
                <a:spcPts val="400"/>
              </a:spcAft>
              <a:buNone/>
            </a:pPr>
            <a:endParaRPr lang="en-US" b="1" dirty="0">
              <a:solidFill>
                <a:srgbClr val="006453"/>
              </a:solidFill>
              <a:effectLst/>
              <a:latin typeface="Arial" panose="020B0604020202020204" pitchFamily="34" charset="0"/>
              <a:ea typeface="Calibri" panose="020F0502020204030204" pitchFamily="34" charset="0"/>
              <a:cs typeface="Arial" panose="020B0604020202020204" pitchFamily="34" charset="0"/>
            </a:endParaRPr>
          </a:p>
          <a:p>
            <a:endParaRPr lang="en-IE" dirty="0"/>
          </a:p>
        </p:txBody>
      </p:sp>
      <p:sp>
        <p:nvSpPr>
          <p:cNvPr id="4" name="Text Placeholder 1">
            <a:extLst>
              <a:ext uri="{FF2B5EF4-FFF2-40B4-BE49-F238E27FC236}">
                <a16:creationId xmlns:a16="http://schemas.microsoft.com/office/drawing/2014/main" id="{F7C900B6-2683-F599-645F-057263FFA04E}"/>
              </a:ext>
            </a:extLst>
          </p:cNvPr>
          <p:cNvSpPr txBox="1">
            <a:spLocks/>
          </p:cNvSpPr>
          <p:nvPr/>
        </p:nvSpPr>
        <p:spPr>
          <a:xfrm>
            <a:off x="297294" y="1472828"/>
            <a:ext cx="6973518" cy="4930215"/>
          </a:xfrm>
          <a:prstGeom prst="rect">
            <a:avLst/>
          </a:prstGeom>
          <a:noFill/>
          <a:ln>
            <a:solidFill>
              <a:srgbClr val="1F8234"/>
            </a:solidFill>
          </a:ln>
        </p:spPr>
        <p:txBody>
          <a:bodyPr>
            <a:normAutofit fontScale="7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400"/>
              </a:spcAft>
              <a:buNone/>
            </a:pPr>
            <a:endParaRPr lang="en-US" b="1" dirty="0">
              <a:solidFill>
                <a:srgbClr val="006453"/>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600"/>
              </a:spcBef>
              <a:spcAft>
                <a:spcPts val="400"/>
              </a:spcAft>
              <a:buNone/>
            </a:pPr>
            <a:r>
              <a:rPr lang="en-US" b="1" dirty="0">
                <a:solidFill>
                  <a:srgbClr val="006453"/>
                </a:solidFill>
                <a:effectLst/>
                <a:latin typeface="Arial" panose="020B0604020202020204" pitchFamily="34" charset="0"/>
                <a:ea typeface="Calibri" panose="020F0502020204030204" pitchFamily="34" charset="0"/>
                <a:cs typeface="Arial" panose="020B0604020202020204" pitchFamily="34" charset="0"/>
              </a:rPr>
              <a:t>X/Twitter accounts to follow:</a:t>
            </a:r>
          </a:p>
          <a:p>
            <a:pPr marL="285750" indent="-285750">
              <a:spcBef>
                <a:spcPts val="600"/>
              </a:spcBef>
              <a:spcAft>
                <a:spcPts val="4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National Screening Service: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6453"/>
                </a:solidFill>
                <a:effectLst/>
                <a:latin typeface="Arial" panose="020B0604020202020204" pitchFamily="34" charset="0"/>
                <a:ea typeface="Calibri" panose="020F0502020204030204" pitchFamily="34" charset="0"/>
                <a:cs typeface="Arial" panose="020B0604020202020204" pitchFamily="34" charset="0"/>
                <a:hlinkClick r:id="rId2"/>
              </a:rPr>
              <a:t>@NSShse</a:t>
            </a:r>
            <a:endParaRPr lang="en-US" dirty="0">
              <a:solidFill>
                <a:srgbClr val="006453"/>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spcBef>
                <a:spcPts val="600"/>
              </a:spcBef>
              <a:spcAft>
                <a:spcPts val="400"/>
              </a:spcAft>
              <a:buFont typeface="Arial" panose="020B0604020202020204" pitchFamily="34" charset="0"/>
              <a:buChar char="•"/>
            </a:pPr>
            <a:r>
              <a:rPr lang="en-US" dirty="0">
                <a:latin typeface="Arial" panose="020B0604020202020204" pitchFamily="34" charset="0"/>
                <a:cs typeface="Arial" panose="020B0604020202020204" pitchFamily="34" charset="0"/>
              </a:rPr>
              <a:t>HSE: </a:t>
            </a:r>
            <a:r>
              <a:rPr lang="en-US" dirty="0">
                <a:latin typeface="Arial" panose="020B0604020202020204" pitchFamily="34" charset="0"/>
                <a:cs typeface="Arial" panose="020B0604020202020204" pitchFamily="34" charset="0"/>
                <a:hlinkClick r:id="rId3"/>
              </a:rPr>
              <a:t>@HSElive</a:t>
            </a:r>
            <a:endParaRPr lang="en-IE" b="1" dirty="0">
              <a:solidFill>
                <a:srgbClr val="006453"/>
              </a:solidFill>
              <a:latin typeface="Arial" panose="020B0604020202020204" pitchFamily="34" charset="0"/>
              <a:cs typeface="Arial" panose="020B0604020202020204" pitchFamily="34" charset="0"/>
            </a:endParaRPr>
          </a:p>
          <a:p>
            <a:pPr marL="0" indent="0">
              <a:spcBef>
                <a:spcPts val="600"/>
              </a:spcBef>
              <a:spcAft>
                <a:spcPts val="400"/>
              </a:spcAft>
              <a:buNone/>
            </a:pPr>
            <a:endParaRPr lang="en-IE" b="1" dirty="0">
              <a:solidFill>
                <a:srgbClr val="006453"/>
              </a:solidFill>
              <a:latin typeface="Arial" panose="020B0604020202020204" pitchFamily="34" charset="0"/>
              <a:cs typeface="Arial" panose="020B0604020202020204" pitchFamily="34" charset="0"/>
            </a:endParaRPr>
          </a:p>
          <a:p>
            <a:pPr marL="0" indent="0">
              <a:spcBef>
                <a:spcPts val="600"/>
              </a:spcBef>
              <a:spcAft>
                <a:spcPts val="400"/>
              </a:spcAft>
              <a:buNone/>
            </a:pPr>
            <a:r>
              <a:rPr lang="en-IE" b="1" dirty="0" err="1">
                <a:solidFill>
                  <a:srgbClr val="006453"/>
                </a:solidFill>
                <a:latin typeface="Arial" panose="020B0604020202020204" pitchFamily="34" charset="0"/>
                <a:cs typeface="Arial" panose="020B0604020202020204" pitchFamily="34" charset="0"/>
              </a:rPr>
              <a:t>Linkedln</a:t>
            </a:r>
            <a:r>
              <a:rPr lang="en-IE" b="1" dirty="0">
                <a:solidFill>
                  <a:srgbClr val="006453"/>
                </a:solidFill>
                <a:latin typeface="Arial" panose="020B0604020202020204" pitchFamily="34" charset="0"/>
                <a:cs typeface="Arial" panose="020B0604020202020204" pitchFamily="34" charset="0"/>
              </a:rPr>
              <a:t>:</a:t>
            </a:r>
          </a:p>
          <a:p>
            <a:pPr>
              <a:spcBef>
                <a:spcPts val="600"/>
              </a:spcBef>
              <a:spcAft>
                <a:spcPts val="400"/>
              </a:spcAft>
            </a:pPr>
            <a:r>
              <a:rPr lang="en-IE" dirty="0">
                <a:solidFill>
                  <a:srgbClr val="006453"/>
                </a:solidFill>
                <a:latin typeface="Arial" panose="020B0604020202020204" pitchFamily="34" charset="0"/>
                <a:cs typeface="Arial" panose="020B0604020202020204" pitchFamily="34" charset="0"/>
              </a:rPr>
              <a:t>National Screening Service: </a:t>
            </a:r>
            <a:r>
              <a:rPr lang="en-IE" dirty="0">
                <a:solidFill>
                  <a:srgbClr val="006453"/>
                </a:solidFill>
                <a:latin typeface="Arial" panose="020B0604020202020204" pitchFamily="34" charset="0"/>
                <a:cs typeface="Arial" panose="020B0604020202020204" pitchFamily="34" charset="0"/>
                <a:hlinkClick r:id="rId4"/>
              </a:rPr>
              <a:t>https://ie.linkedin.com/company/national-screening-service</a:t>
            </a:r>
            <a:r>
              <a:rPr lang="en-IE" dirty="0">
                <a:solidFill>
                  <a:srgbClr val="006453"/>
                </a:solidFill>
                <a:latin typeface="Arial" panose="020B0604020202020204" pitchFamily="34" charset="0"/>
                <a:cs typeface="Arial" panose="020B0604020202020204" pitchFamily="34" charset="0"/>
              </a:rPr>
              <a:t> </a:t>
            </a:r>
          </a:p>
          <a:p>
            <a:pPr>
              <a:spcBef>
                <a:spcPts val="600"/>
              </a:spcBef>
              <a:spcAft>
                <a:spcPts val="400"/>
              </a:spcAft>
            </a:pPr>
            <a:r>
              <a:rPr lang="en-IE" dirty="0">
                <a:solidFill>
                  <a:srgbClr val="006453"/>
                </a:solidFill>
                <a:latin typeface="Arial" panose="020B0604020202020204" pitchFamily="34" charset="0"/>
                <a:cs typeface="Arial" panose="020B0604020202020204" pitchFamily="34" charset="0"/>
              </a:rPr>
              <a:t>HSE: </a:t>
            </a:r>
            <a:r>
              <a:rPr lang="en-IE" dirty="0">
                <a:solidFill>
                  <a:srgbClr val="006453"/>
                </a:solidFill>
                <a:latin typeface="Arial" panose="020B0604020202020204" pitchFamily="34" charset="0"/>
                <a:cs typeface="Arial" panose="020B0604020202020204" pitchFamily="34" charset="0"/>
                <a:hlinkClick r:id="rId5"/>
              </a:rPr>
              <a:t>https://ie.linkedin.com/company/health-service-executive</a:t>
            </a:r>
            <a:r>
              <a:rPr lang="en-IE" dirty="0">
                <a:solidFill>
                  <a:srgbClr val="006453"/>
                </a:solidFill>
                <a:latin typeface="Arial" panose="020B0604020202020204" pitchFamily="34" charset="0"/>
                <a:cs typeface="Arial" panose="020B0604020202020204" pitchFamily="34" charset="0"/>
              </a:rPr>
              <a:t> </a:t>
            </a:r>
          </a:p>
          <a:p>
            <a:pPr marL="0" indent="0">
              <a:spcBef>
                <a:spcPts val="600"/>
              </a:spcBef>
              <a:spcAft>
                <a:spcPts val="400"/>
              </a:spcAft>
              <a:buNone/>
            </a:pPr>
            <a:endParaRPr lang="en-IE" b="1" dirty="0">
              <a:solidFill>
                <a:srgbClr val="006453"/>
              </a:solidFill>
              <a:latin typeface="Arial" panose="020B0604020202020204" pitchFamily="34" charset="0"/>
              <a:cs typeface="Arial" panose="020B0604020202020204" pitchFamily="34" charset="0"/>
            </a:endParaRPr>
          </a:p>
          <a:p>
            <a:pPr marL="0" indent="0">
              <a:spcBef>
                <a:spcPts val="600"/>
              </a:spcBef>
              <a:spcAft>
                <a:spcPts val="400"/>
              </a:spcAft>
              <a:buNone/>
            </a:pPr>
            <a:r>
              <a:rPr lang="en-IE" b="1" dirty="0">
                <a:solidFill>
                  <a:srgbClr val="006453"/>
                </a:solidFill>
                <a:latin typeface="Arial" panose="020B0604020202020204" pitchFamily="34" charset="0"/>
                <a:cs typeface="Arial" panose="020B0604020202020204" pitchFamily="34" charset="0"/>
              </a:rPr>
              <a:t>Facebook:</a:t>
            </a:r>
            <a:endParaRPr lang="en-IE" dirty="0">
              <a:solidFill>
                <a:srgbClr val="006453"/>
              </a:solidFill>
              <a:latin typeface="Arial" panose="020B0604020202020204" pitchFamily="34" charset="0"/>
              <a:cs typeface="Arial" panose="020B0604020202020204" pitchFamily="34" charset="0"/>
            </a:endParaRPr>
          </a:p>
          <a:p>
            <a:pPr marL="285750" indent="-285750">
              <a:spcBef>
                <a:spcPts val="600"/>
              </a:spcBef>
              <a:spcAft>
                <a:spcPts val="400"/>
              </a:spcAft>
              <a:buFont typeface="Arial"/>
              <a:buChar char="•"/>
            </a:pPr>
            <a:r>
              <a:rPr lang="en-IE" dirty="0">
                <a:latin typeface="Arial" panose="020B0604020202020204" pitchFamily="34" charset="0"/>
                <a:ea typeface="+mn-lt"/>
                <a:cs typeface="Arial" panose="020B0604020202020204" pitchFamily="34" charset="0"/>
              </a:rPr>
              <a:t>HSE:</a:t>
            </a:r>
            <a:r>
              <a:rPr lang="en-IE" b="1" dirty="0">
                <a:latin typeface="Arial" panose="020B0604020202020204" pitchFamily="34" charset="0"/>
                <a:ea typeface="+mn-lt"/>
                <a:cs typeface="Arial" panose="020B0604020202020204" pitchFamily="34" charset="0"/>
              </a:rPr>
              <a:t> </a:t>
            </a:r>
            <a:r>
              <a:rPr lang="en-IE" dirty="0">
                <a:latin typeface="Arial" panose="020B0604020202020204" pitchFamily="34" charset="0"/>
                <a:ea typeface="+mn-lt"/>
                <a:cs typeface="Arial" panose="020B0604020202020204" pitchFamily="34" charset="0"/>
                <a:hlinkClick r:id="rId6"/>
              </a:rPr>
              <a:t>https://www.facebook.com/HSElive/</a:t>
            </a:r>
            <a:r>
              <a:rPr lang="en-IE" dirty="0">
                <a:latin typeface="Arial" panose="020B0604020202020204" pitchFamily="34" charset="0"/>
                <a:ea typeface="+mn-lt"/>
                <a:cs typeface="Arial" panose="020B0604020202020204" pitchFamily="34" charset="0"/>
              </a:rPr>
              <a:t> </a:t>
            </a:r>
          </a:p>
          <a:p>
            <a:pPr marL="0" indent="0">
              <a:spcBef>
                <a:spcPts val="600"/>
              </a:spcBef>
              <a:spcAft>
                <a:spcPts val="400"/>
              </a:spcAft>
              <a:buNone/>
            </a:pPr>
            <a:endParaRPr lang="en-IE" b="1" dirty="0">
              <a:solidFill>
                <a:srgbClr val="006453"/>
              </a:solidFill>
              <a:latin typeface="Arial" panose="020B0604020202020204" pitchFamily="34" charset="0"/>
              <a:cs typeface="Arial" panose="020B0604020202020204" pitchFamily="34" charset="0"/>
            </a:endParaRPr>
          </a:p>
          <a:p>
            <a:pPr marL="285750" indent="-285750">
              <a:spcBef>
                <a:spcPts val="600"/>
              </a:spcBef>
              <a:spcAft>
                <a:spcPts val="400"/>
              </a:spcAft>
              <a:buFont typeface="Arial"/>
              <a:buChar char="•"/>
            </a:pPr>
            <a:endParaRPr lang="en-IE" dirty="0">
              <a:latin typeface="Arial" panose="020B0604020202020204" pitchFamily="34" charset="0"/>
              <a:cs typeface="Arial" panose="020B0604020202020204" pitchFamily="34" charset="0"/>
            </a:endParaRPr>
          </a:p>
          <a:p>
            <a:endParaRPr lang="en-IE" dirty="0"/>
          </a:p>
        </p:txBody>
      </p:sp>
      <p:pic>
        <p:nvPicPr>
          <p:cNvPr id="7" name="Picture 6">
            <a:extLst>
              <a:ext uri="{FF2B5EF4-FFF2-40B4-BE49-F238E27FC236}">
                <a16:creationId xmlns:a16="http://schemas.microsoft.com/office/drawing/2014/main" id="{67079240-1B33-C064-6102-AB1F83D32543}"/>
              </a:ext>
            </a:extLst>
          </p:cNvPr>
          <p:cNvPicPr>
            <a:picLocks noChangeAspect="1"/>
          </p:cNvPicPr>
          <p:nvPr/>
        </p:nvPicPr>
        <p:blipFill>
          <a:blip r:embed="rId7"/>
          <a:stretch>
            <a:fillRect/>
          </a:stretch>
        </p:blipFill>
        <p:spPr>
          <a:xfrm>
            <a:off x="7359613" y="2706312"/>
            <a:ext cx="4699185" cy="2652269"/>
          </a:xfrm>
          <a:prstGeom prst="rect">
            <a:avLst/>
          </a:prstGeom>
        </p:spPr>
      </p:pic>
    </p:spTree>
    <p:extLst>
      <p:ext uri="{BB962C8B-B14F-4D97-AF65-F5344CB8AC3E}">
        <p14:creationId xmlns:p14="http://schemas.microsoft.com/office/powerpoint/2010/main" val="41714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8C7FA-F607-2999-14B7-6CEC3C169E57}"/>
              </a:ext>
            </a:extLst>
          </p:cNvPr>
          <p:cNvSpPr>
            <a:spLocks noGrp="1"/>
          </p:cNvSpPr>
          <p:nvPr>
            <p:ph type="body" sz="quarter" idx="10"/>
          </p:nvPr>
        </p:nvSpPr>
        <p:spPr>
          <a:xfrm>
            <a:off x="1407845" y="1530562"/>
            <a:ext cx="9376309" cy="1354681"/>
          </a:xfrm>
        </p:spPr>
        <p:txBody>
          <a:bodyPr/>
          <a:lstStyle/>
          <a:p>
            <a:pPr marL="0" indent="0">
              <a:buNone/>
            </a:pPr>
            <a:r>
              <a:rPr lang="en-IE" sz="1600" dirty="0"/>
              <a:t>Below are some sample posts or you can reshare posts directly from our accounts on Facebook: </a:t>
            </a:r>
            <a:r>
              <a:rPr lang="en-IE" sz="1600" dirty="0" err="1">
                <a:solidFill>
                  <a:srgbClr val="595959"/>
                </a:solidFill>
                <a:hlinkClick r:id="rId2"/>
              </a:rPr>
              <a:t>HSELive</a:t>
            </a:r>
            <a:r>
              <a:rPr lang="en-IE" sz="1600" dirty="0">
                <a:solidFill>
                  <a:srgbClr val="595959"/>
                </a:solidFill>
              </a:rPr>
              <a:t> , </a:t>
            </a:r>
            <a:r>
              <a:rPr lang="en-IE" sz="1600" dirty="0" err="1">
                <a:hlinkClick r:id="rId3"/>
              </a:rPr>
              <a:t>Linkedln</a:t>
            </a:r>
            <a:r>
              <a:rPr lang="en-IE" sz="1600" dirty="0"/>
              <a:t>  X (formally Twitter): </a:t>
            </a:r>
            <a:r>
              <a:rPr lang="en-IE" sz="1600" dirty="0">
                <a:hlinkClick r:id="rId4"/>
              </a:rPr>
              <a:t>@NSShse</a:t>
            </a:r>
            <a:r>
              <a:rPr lang="en-IE" sz="1600" dirty="0"/>
              <a:t> </a:t>
            </a:r>
            <a:r>
              <a:rPr lang="en-IE" sz="1600" dirty="0">
                <a:hlinkClick r:id="rId5"/>
              </a:rPr>
              <a:t>@HSELive</a:t>
            </a:r>
            <a:r>
              <a:rPr lang="en-IE" sz="1600" dirty="0"/>
              <a:t> </a:t>
            </a:r>
          </a:p>
          <a:p>
            <a:pPr marL="0" indent="0">
              <a:buNone/>
            </a:pPr>
            <a:r>
              <a:rPr lang="en-US" b="1" dirty="0">
                <a:solidFill>
                  <a:srgbClr val="006453"/>
                </a:solidFill>
                <a:effectLst/>
                <a:latin typeface="Arial" panose="020B0604020202020204" pitchFamily="34" charset="0"/>
                <a:ea typeface="Calibri" panose="020F0502020204030204" pitchFamily="34" charset="0"/>
                <a:cs typeface="Arial" panose="020B0604020202020204" pitchFamily="34" charset="0"/>
              </a:rPr>
              <a:t>Suggested tweets:</a:t>
            </a:r>
          </a:p>
          <a:p>
            <a:endParaRPr lang="en-IE" sz="1600" dirty="0">
              <a:solidFill>
                <a:srgbClr val="595959"/>
              </a:solidFill>
            </a:endParaRPr>
          </a:p>
          <a:p>
            <a:endParaRPr lang="en-IE" dirty="0"/>
          </a:p>
        </p:txBody>
      </p:sp>
      <p:sp>
        <p:nvSpPr>
          <p:cNvPr id="3" name="Text Placeholder 2">
            <a:extLst>
              <a:ext uri="{FF2B5EF4-FFF2-40B4-BE49-F238E27FC236}">
                <a16:creationId xmlns:a16="http://schemas.microsoft.com/office/drawing/2014/main" id="{FC06DB21-7E9E-77B9-8A4C-F9F358C6C7BA}"/>
              </a:ext>
            </a:extLst>
          </p:cNvPr>
          <p:cNvSpPr>
            <a:spLocks noGrp="1"/>
          </p:cNvSpPr>
          <p:nvPr>
            <p:ph type="body" sz="quarter" idx="11"/>
          </p:nvPr>
        </p:nvSpPr>
        <p:spPr/>
        <p:txBody>
          <a:bodyPr/>
          <a:lstStyle/>
          <a:p>
            <a:r>
              <a:rPr lang="en-GB" dirty="0"/>
              <a:t>Please like and repost our messages</a:t>
            </a:r>
            <a:endParaRPr lang="en-IE" dirty="0"/>
          </a:p>
        </p:txBody>
      </p:sp>
      <p:sp>
        <p:nvSpPr>
          <p:cNvPr id="4" name="Text Placeholder 1">
            <a:extLst>
              <a:ext uri="{FF2B5EF4-FFF2-40B4-BE49-F238E27FC236}">
                <a16:creationId xmlns:a16="http://schemas.microsoft.com/office/drawing/2014/main" id="{0C6CCF25-F44A-8044-2E65-C525AEE97BDB}"/>
              </a:ext>
            </a:extLst>
          </p:cNvPr>
          <p:cNvSpPr txBox="1">
            <a:spLocks/>
          </p:cNvSpPr>
          <p:nvPr/>
        </p:nvSpPr>
        <p:spPr>
          <a:xfrm>
            <a:off x="1369375" y="2894121"/>
            <a:ext cx="4726624" cy="2610035"/>
          </a:xfrm>
          <a:prstGeom prst="rect">
            <a:avLst/>
          </a:prstGeom>
          <a:noFill/>
          <a:ln>
            <a:solidFill>
              <a:srgbClr val="1F8234"/>
            </a:solidFill>
          </a:ln>
        </p:spPr>
        <p:txBody>
          <a:bodyPr vert="horz" lIns="0" tIns="0" rIns="0" bIns="0" rtlCol="0">
            <a:normAutofit fontScale="70000" lnSpcReduction="20000"/>
          </a:bodyPr>
          <a:lstStyle>
            <a:lvl1pPr marL="228594" indent="-228594" algn="l" defTabSz="914377" rtl="0" eaLnBrk="1" latinLnBrk="0" hangingPunct="1">
              <a:lnSpc>
                <a:spcPct val="12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2300" dirty="0">
                <a:effectLst/>
                <a:ea typeface="Calibri" panose="020F0502020204030204" pitchFamily="34" charset="0"/>
              </a:rPr>
              <a:t>Join @NSShse strong volunteer network and help shape and improve #screening services. </a:t>
            </a:r>
            <a:endParaRPr lang="en-IE" sz="2300" dirty="0">
              <a:effectLst/>
              <a:ea typeface="Calibri" panose="020F0502020204030204" pitchFamily="34" charset="0"/>
            </a:endParaRPr>
          </a:p>
          <a:p>
            <a:pPr marL="0" indent="0">
              <a:lnSpc>
                <a:spcPct val="107000"/>
              </a:lnSpc>
              <a:spcAft>
                <a:spcPts val="800"/>
              </a:spcAft>
              <a:buNone/>
            </a:pPr>
            <a:r>
              <a:rPr lang="en-GB" sz="2300" dirty="0">
                <a:ea typeface="Calibri" panose="020F0502020204030204" pitchFamily="34" charset="0"/>
              </a:rPr>
              <a:t>They are </a:t>
            </a:r>
            <a:r>
              <a:rPr lang="en-GB" sz="2300" dirty="0">
                <a:effectLst/>
                <a:ea typeface="Calibri" panose="020F0502020204030204" pitchFamily="34" charset="0"/>
              </a:rPr>
              <a:t>looking for people from all communities. </a:t>
            </a:r>
            <a:r>
              <a:rPr lang="en-GB" sz="2300" dirty="0">
                <a:ea typeface="Calibri" panose="020F0502020204030204" pitchFamily="34" charset="0"/>
              </a:rPr>
              <a:t>F</a:t>
            </a:r>
            <a:r>
              <a:rPr lang="en-GB" sz="2300" dirty="0">
                <a:effectLst/>
                <a:ea typeface="Calibri" panose="020F0502020204030204" pitchFamily="34" charset="0"/>
              </a:rPr>
              <a:t>ind out how you can get involved: </a:t>
            </a:r>
            <a:r>
              <a:rPr lang="en-IE" sz="2300" u="sng" dirty="0">
                <a:solidFill>
                  <a:srgbClr val="0563C1"/>
                </a:solidFill>
                <a:effectLst/>
                <a:ea typeface="Calibri" panose="020F0502020204030204" pitchFamily="34" charset="0"/>
                <a:hlinkClick r:id="rId6"/>
              </a:rPr>
              <a:t>https://www2.healthservice.hse.ie/organisation/nss/news/your-voice-is-our-strength-join-our-network/</a:t>
            </a:r>
            <a:endParaRPr lang="en-IE" sz="2300" u="sng" dirty="0">
              <a:solidFill>
                <a:srgbClr val="0563C1"/>
              </a:solidFill>
              <a:effectLst/>
              <a:ea typeface="Calibri" panose="020F0502020204030204" pitchFamily="34" charset="0"/>
            </a:endParaRPr>
          </a:p>
          <a:p>
            <a:pPr marL="0" indent="0">
              <a:lnSpc>
                <a:spcPct val="107000"/>
              </a:lnSpc>
              <a:spcAft>
                <a:spcPts val="800"/>
              </a:spcAft>
              <a:buNone/>
            </a:pPr>
            <a:r>
              <a:rPr lang="en-GB" sz="2300" dirty="0">
                <a:effectLst/>
                <a:ea typeface="Calibri" panose="020F0502020204030204" pitchFamily="34" charset="0"/>
              </a:rPr>
              <a:t>#ChooseScreening #nssPPP</a:t>
            </a:r>
            <a:endParaRPr lang="en-IE" sz="2300" dirty="0">
              <a:effectLst/>
              <a:ea typeface="Calibri" panose="020F0502020204030204" pitchFamily="34" charset="0"/>
            </a:endParaRPr>
          </a:p>
          <a:p>
            <a:pPr marL="0" indent="0">
              <a:lnSpc>
                <a:spcPct val="107000"/>
              </a:lnSpc>
              <a:spcAft>
                <a:spcPts val="800"/>
              </a:spcAft>
              <a:buNone/>
            </a:pPr>
            <a:endParaRPr lang="en-IE" sz="2000" b="0" dirty="0"/>
          </a:p>
          <a:p>
            <a:pPr marL="0" indent="0">
              <a:lnSpc>
                <a:spcPct val="107000"/>
              </a:lnSpc>
              <a:spcAft>
                <a:spcPts val="800"/>
              </a:spcAft>
              <a:buNone/>
            </a:pPr>
            <a:endParaRPr lang="en-IE" sz="2000" b="0" dirty="0">
              <a:solidFill>
                <a:srgbClr val="026152"/>
              </a:solidFill>
            </a:endParaRPr>
          </a:p>
          <a:p>
            <a:pPr marL="0" indent="0">
              <a:buFont typeface="Arial" panose="020B0604020202020204" pitchFamily="34" charset="0"/>
              <a:buNone/>
            </a:pPr>
            <a:endParaRPr lang="en-IE" sz="2200" dirty="0">
              <a:ea typeface="Calibri" panose="020F0502020204030204" pitchFamily="34" charset="0"/>
            </a:endParaRPr>
          </a:p>
          <a:p>
            <a:pPr marL="0" indent="0">
              <a:buFont typeface="Arial" panose="020B0604020202020204" pitchFamily="34" charset="0"/>
              <a:buNone/>
            </a:pPr>
            <a:endParaRPr lang="en-GB" sz="2000" b="1" dirty="0">
              <a:solidFill>
                <a:srgbClr val="212B32"/>
              </a:solidFill>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p:txBody>
      </p:sp>
      <p:sp>
        <p:nvSpPr>
          <p:cNvPr id="7" name="Text Placeholder 1">
            <a:extLst>
              <a:ext uri="{FF2B5EF4-FFF2-40B4-BE49-F238E27FC236}">
                <a16:creationId xmlns:a16="http://schemas.microsoft.com/office/drawing/2014/main" id="{EAECF07F-751B-73A3-5C1E-54040208A815}"/>
              </a:ext>
            </a:extLst>
          </p:cNvPr>
          <p:cNvSpPr txBox="1">
            <a:spLocks/>
          </p:cNvSpPr>
          <p:nvPr/>
        </p:nvSpPr>
        <p:spPr>
          <a:xfrm>
            <a:off x="6773663" y="2894121"/>
            <a:ext cx="5009328" cy="2610034"/>
          </a:xfrm>
          <a:prstGeom prst="rect">
            <a:avLst/>
          </a:prstGeom>
          <a:noFill/>
          <a:ln>
            <a:solidFill>
              <a:srgbClr val="1F8234"/>
            </a:solidFill>
          </a:ln>
        </p:spPr>
        <p:txBody>
          <a:bodyPr vert="horz" lIns="0" tIns="0" rIns="0" bIns="0" rtlCol="0">
            <a:normAutofit fontScale="85000" lnSpcReduction="10000"/>
          </a:bodyPr>
          <a:lstStyle>
            <a:lvl1pPr marL="228594" indent="-228594" algn="l" defTabSz="914377" rtl="0" eaLnBrk="1" latinLnBrk="0" hangingPunct="1">
              <a:lnSpc>
                <a:spcPct val="12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900" dirty="0">
                <a:effectLst/>
                <a:ea typeface="Calibri" panose="020F0502020204030204" pitchFamily="34" charset="0"/>
              </a:rPr>
              <a:t>The National Screening Service are looking for people to be part of their volunteer network – people who want to help us make #screening services better and save lives.</a:t>
            </a:r>
            <a:endParaRPr lang="en-IE" sz="1900" dirty="0">
              <a:effectLst/>
              <a:ea typeface="Calibri" panose="020F0502020204030204" pitchFamily="34" charset="0"/>
            </a:endParaRPr>
          </a:p>
          <a:p>
            <a:pPr marL="0" indent="0">
              <a:lnSpc>
                <a:spcPct val="107000"/>
              </a:lnSpc>
              <a:spcAft>
                <a:spcPts val="800"/>
              </a:spcAft>
              <a:buNone/>
            </a:pPr>
            <a:r>
              <a:rPr lang="en-GB" sz="1900" dirty="0">
                <a:effectLst/>
                <a:ea typeface="Calibri" panose="020F0502020204030204" pitchFamily="34" charset="0"/>
              </a:rPr>
              <a:t>Find out more: </a:t>
            </a:r>
            <a:r>
              <a:rPr lang="en-IE" sz="1900" u="sng" dirty="0">
                <a:solidFill>
                  <a:srgbClr val="0563C1"/>
                </a:solidFill>
                <a:effectLst/>
                <a:ea typeface="Calibri" panose="020F0502020204030204" pitchFamily="34" charset="0"/>
                <a:hlinkClick r:id="rId6"/>
              </a:rPr>
              <a:t>https://www2.healthservice.hse.ie/organisation/nss/news/your-voice-is-our-strength-join-our-network/</a:t>
            </a:r>
            <a:endParaRPr lang="en-IE" sz="1900" u="sng" dirty="0">
              <a:solidFill>
                <a:srgbClr val="0563C1"/>
              </a:solidFill>
              <a:effectLst/>
              <a:ea typeface="Calibri" panose="020F0502020204030204" pitchFamily="34" charset="0"/>
            </a:endParaRPr>
          </a:p>
          <a:p>
            <a:pPr marL="0" indent="0">
              <a:lnSpc>
                <a:spcPct val="107000"/>
              </a:lnSpc>
              <a:spcAft>
                <a:spcPts val="800"/>
              </a:spcAft>
              <a:buNone/>
            </a:pPr>
            <a:r>
              <a:rPr lang="en-GB" sz="1900" dirty="0">
                <a:effectLst/>
                <a:ea typeface="Calibri" panose="020F0502020204030204" pitchFamily="34" charset="0"/>
              </a:rPr>
              <a:t>#ChooseScreening #nssPPP</a:t>
            </a:r>
            <a:endParaRPr lang="en-IE" sz="1900" dirty="0">
              <a:effectLst/>
              <a:ea typeface="Calibri" panose="020F0502020204030204" pitchFamily="34" charset="0"/>
            </a:endParaRPr>
          </a:p>
          <a:p>
            <a:pPr marL="0" indent="0">
              <a:lnSpc>
                <a:spcPct val="107000"/>
              </a:lnSpc>
              <a:spcAft>
                <a:spcPts val="800"/>
              </a:spcAft>
              <a:buNone/>
            </a:pPr>
            <a:endParaRPr lang="en-IE" sz="2000" b="0" dirty="0">
              <a:solidFill>
                <a:srgbClr val="026152"/>
              </a:solidFill>
            </a:endParaRPr>
          </a:p>
          <a:p>
            <a:pPr marL="0" indent="0">
              <a:buFont typeface="Arial" panose="020B0604020202020204" pitchFamily="34" charset="0"/>
              <a:buNone/>
            </a:pPr>
            <a:endParaRPr lang="en-IE" sz="2200" dirty="0">
              <a:ea typeface="Calibri" panose="020F0502020204030204" pitchFamily="34" charset="0"/>
            </a:endParaRPr>
          </a:p>
          <a:p>
            <a:pPr marL="0" indent="0">
              <a:buFont typeface="Arial" panose="020B0604020202020204" pitchFamily="34" charset="0"/>
              <a:buNone/>
            </a:pPr>
            <a:endParaRPr lang="en-GB" sz="2000" b="1" dirty="0">
              <a:solidFill>
                <a:srgbClr val="212B32"/>
              </a:solidFill>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9944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192A34-47DA-FEB2-A032-36CD632E616C}"/>
              </a:ext>
            </a:extLst>
          </p:cNvPr>
          <p:cNvSpPr>
            <a:spLocks noGrp="1"/>
          </p:cNvSpPr>
          <p:nvPr>
            <p:ph type="body" sz="quarter" idx="11"/>
          </p:nvPr>
        </p:nvSpPr>
        <p:spPr/>
        <p:txBody>
          <a:bodyPr/>
          <a:lstStyle/>
          <a:p>
            <a:r>
              <a:rPr lang="en-GB" dirty="0"/>
              <a:t>Please like and repost our messages</a:t>
            </a:r>
            <a:endParaRPr lang="en-IE" dirty="0"/>
          </a:p>
          <a:p>
            <a:endParaRPr lang="en-IE" dirty="0"/>
          </a:p>
        </p:txBody>
      </p:sp>
      <p:sp>
        <p:nvSpPr>
          <p:cNvPr id="4" name="Text Placeholder 1">
            <a:extLst>
              <a:ext uri="{FF2B5EF4-FFF2-40B4-BE49-F238E27FC236}">
                <a16:creationId xmlns:a16="http://schemas.microsoft.com/office/drawing/2014/main" id="{6894B3D9-566B-D89B-E56E-88D7F833B101}"/>
              </a:ext>
            </a:extLst>
          </p:cNvPr>
          <p:cNvSpPr>
            <a:spLocks noGrp="1"/>
          </p:cNvSpPr>
          <p:nvPr>
            <p:ph type="body" sz="quarter" idx="10"/>
          </p:nvPr>
        </p:nvSpPr>
        <p:spPr>
          <a:xfrm>
            <a:off x="1407845" y="1530562"/>
            <a:ext cx="9376309" cy="1354681"/>
          </a:xfrm>
        </p:spPr>
        <p:txBody>
          <a:bodyPr/>
          <a:lstStyle/>
          <a:p>
            <a:pPr marL="0" indent="0">
              <a:buNone/>
            </a:pPr>
            <a:r>
              <a:rPr lang="en-IE" sz="1600" dirty="0">
                <a:latin typeface="Arial" panose="020B0604020202020204" pitchFamily="34" charset="0"/>
                <a:cs typeface="Arial" panose="020B0604020202020204" pitchFamily="34" charset="0"/>
              </a:rPr>
              <a:t>Below are some sample posts or you can reshare posts directly from our accounts on Facebook: </a:t>
            </a:r>
            <a:r>
              <a:rPr lang="en-IE" sz="1600" dirty="0" err="1">
                <a:solidFill>
                  <a:srgbClr val="595959"/>
                </a:solidFill>
                <a:latin typeface="Arial" panose="020B0604020202020204" pitchFamily="34" charset="0"/>
                <a:cs typeface="Arial" panose="020B0604020202020204" pitchFamily="34" charset="0"/>
                <a:hlinkClick r:id="rId2"/>
              </a:rPr>
              <a:t>HSELive</a:t>
            </a:r>
            <a:r>
              <a:rPr lang="en-IE" sz="1600" dirty="0">
                <a:solidFill>
                  <a:srgbClr val="595959"/>
                </a:solidFill>
                <a:latin typeface="Arial" panose="020B0604020202020204" pitchFamily="34" charset="0"/>
                <a:cs typeface="Arial" panose="020B0604020202020204" pitchFamily="34" charset="0"/>
              </a:rPr>
              <a:t> , </a:t>
            </a:r>
            <a:r>
              <a:rPr lang="en-IE" sz="1600" dirty="0" err="1">
                <a:solidFill>
                  <a:srgbClr val="595959"/>
                </a:solidFill>
                <a:latin typeface="Arial" panose="020B0604020202020204" pitchFamily="34" charset="0"/>
                <a:cs typeface="Arial" panose="020B0604020202020204" pitchFamily="34" charset="0"/>
                <a:hlinkClick r:id="rId3"/>
              </a:rPr>
              <a:t>HSEBreastcheck</a:t>
            </a:r>
            <a:r>
              <a:rPr lang="en-IE" sz="1600" dirty="0">
                <a:solidFill>
                  <a:srgbClr val="595959"/>
                </a:solidFill>
                <a:latin typeface="Arial" panose="020B0604020202020204" pitchFamily="34" charset="0"/>
                <a:cs typeface="Arial" panose="020B0604020202020204" pitchFamily="34" charset="0"/>
              </a:rPr>
              <a:t>, </a:t>
            </a:r>
            <a:r>
              <a:rPr lang="en-IE" sz="1600" dirty="0" err="1">
                <a:solidFill>
                  <a:srgbClr val="595959"/>
                </a:solidFill>
                <a:latin typeface="Arial" panose="020B0604020202020204" pitchFamily="34" charset="0"/>
                <a:cs typeface="Arial" panose="020B0604020202020204" pitchFamily="34" charset="0"/>
                <a:hlinkClick r:id="rId4"/>
              </a:rPr>
              <a:t>CervicalCheck</a:t>
            </a:r>
            <a:r>
              <a:rPr lang="en-IE" sz="1600" dirty="0">
                <a:solidFill>
                  <a:srgbClr val="595959"/>
                </a:solidFill>
                <a:latin typeface="Arial" panose="020B0604020202020204" pitchFamily="34" charset="0"/>
                <a:cs typeface="Arial" panose="020B0604020202020204" pitchFamily="34" charset="0"/>
              </a:rPr>
              <a:t>, </a:t>
            </a:r>
            <a:r>
              <a:rPr lang="en-IE" sz="1600" dirty="0" err="1">
                <a:latin typeface="Arial" panose="020B0604020202020204" pitchFamily="34" charset="0"/>
                <a:cs typeface="Arial" panose="020B0604020202020204" pitchFamily="34" charset="0"/>
                <a:hlinkClick r:id="rId5"/>
              </a:rPr>
              <a:t>Linkedln</a:t>
            </a:r>
            <a:r>
              <a:rPr lang="en-IE" sz="1600" dirty="0">
                <a:latin typeface="Arial" panose="020B0604020202020204" pitchFamily="34" charset="0"/>
                <a:cs typeface="Arial" panose="020B0604020202020204" pitchFamily="34" charset="0"/>
              </a:rPr>
              <a:t>  X (formally Twitter): </a:t>
            </a:r>
            <a:r>
              <a:rPr lang="en-IE" sz="1600" dirty="0">
                <a:latin typeface="Arial" panose="020B0604020202020204" pitchFamily="34" charset="0"/>
                <a:cs typeface="Arial" panose="020B0604020202020204" pitchFamily="34" charset="0"/>
                <a:hlinkClick r:id="rId6"/>
              </a:rPr>
              <a:t>@NSShse</a:t>
            </a:r>
            <a:r>
              <a:rPr lang="en-IE" sz="1600" dirty="0">
                <a:latin typeface="Arial" panose="020B0604020202020204" pitchFamily="34" charset="0"/>
                <a:cs typeface="Arial" panose="020B0604020202020204" pitchFamily="34" charset="0"/>
              </a:rPr>
              <a:t> </a:t>
            </a:r>
            <a:r>
              <a:rPr lang="en-IE" sz="1600" dirty="0">
                <a:latin typeface="Arial" panose="020B0604020202020204" pitchFamily="34" charset="0"/>
                <a:cs typeface="Arial" panose="020B0604020202020204" pitchFamily="34" charset="0"/>
                <a:hlinkClick r:id="rId7"/>
              </a:rPr>
              <a:t>@HSELive</a:t>
            </a:r>
            <a:r>
              <a:rPr lang="en-IE" sz="1600" dirty="0">
                <a:latin typeface="Arial" panose="020B0604020202020204" pitchFamily="34" charset="0"/>
                <a:cs typeface="Arial" panose="020B0604020202020204" pitchFamily="34" charset="0"/>
              </a:rPr>
              <a:t> </a:t>
            </a:r>
          </a:p>
          <a:p>
            <a:pPr marL="0" indent="0">
              <a:buNone/>
            </a:pPr>
            <a:r>
              <a:rPr lang="en-US" b="1" dirty="0">
                <a:solidFill>
                  <a:srgbClr val="006453"/>
                </a:solidFill>
                <a:effectLst/>
                <a:latin typeface="Arial" panose="020B0604020202020204" pitchFamily="34" charset="0"/>
                <a:ea typeface="Calibri" panose="020F0502020204030204" pitchFamily="34" charset="0"/>
                <a:cs typeface="Arial" panose="020B0604020202020204" pitchFamily="34" charset="0"/>
              </a:rPr>
              <a:t>Suggested tweets:</a:t>
            </a:r>
          </a:p>
          <a:p>
            <a:endParaRPr lang="en-IE" sz="1600" dirty="0">
              <a:solidFill>
                <a:srgbClr val="595959"/>
              </a:solidFill>
            </a:endParaRPr>
          </a:p>
          <a:p>
            <a:endParaRPr lang="en-IE" dirty="0"/>
          </a:p>
        </p:txBody>
      </p:sp>
      <p:sp>
        <p:nvSpPr>
          <p:cNvPr id="5" name="Text Placeholder 1">
            <a:extLst>
              <a:ext uri="{FF2B5EF4-FFF2-40B4-BE49-F238E27FC236}">
                <a16:creationId xmlns:a16="http://schemas.microsoft.com/office/drawing/2014/main" id="{1AB32E28-9A6B-A07C-5C71-AC52DCD7CA07}"/>
              </a:ext>
            </a:extLst>
          </p:cNvPr>
          <p:cNvSpPr txBox="1">
            <a:spLocks/>
          </p:cNvSpPr>
          <p:nvPr/>
        </p:nvSpPr>
        <p:spPr>
          <a:xfrm>
            <a:off x="1407846" y="3018408"/>
            <a:ext cx="4688154" cy="3151573"/>
          </a:xfrm>
          <a:prstGeom prst="rect">
            <a:avLst/>
          </a:prstGeom>
          <a:noFill/>
          <a:ln>
            <a:solidFill>
              <a:srgbClr val="1F8234"/>
            </a:solidFill>
          </a:ln>
        </p:spPr>
        <p:txBody>
          <a:bodyPr vert="horz" lIns="0" tIns="0" rIns="0" bIns="0" rtlCol="0">
            <a:normAutofit/>
          </a:bodyPr>
          <a:lstStyle>
            <a:lvl1pPr marL="228594" indent="-228594" algn="l" defTabSz="914377" rtl="0" eaLnBrk="1" latinLnBrk="0" hangingPunct="1">
              <a:lnSpc>
                <a:spcPct val="12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ea typeface="Calibri" panose="020F0502020204030204" pitchFamily="34" charset="0"/>
              </a:rPr>
              <a:t>Do you have a little time to give? Are you interested in helping to improve #screening services to the benefit of all people in Ireland? </a:t>
            </a:r>
            <a:r>
              <a:rPr lang="en-GB" sz="1800" dirty="0">
                <a:ea typeface="Calibri" panose="020F0502020204030204" pitchFamily="34" charset="0"/>
              </a:rPr>
              <a:t>@NSShse is </a:t>
            </a:r>
            <a:r>
              <a:rPr lang="en-GB" sz="1800" dirty="0">
                <a:effectLst/>
                <a:ea typeface="Calibri" panose="020F0502020204030204" pitchFamily="34" charset="0"/>
              </a:rPr>
              <a:t>looking for people to be part of their volunteer network. Get involved: </a:t>
            </a:r>
            <a:r>
              <a:rPr lang="en-IE" sz="1800" u="sng" dirty="0">
                <a:solidFill>
                  <a:srgbClr val="0563C1"/>
                </a:solidFill>
                <a:effectLst/>
                <a:ea typeface="Calibri" panose="020F0502020204030204" pitchFamily="34" charset="0"/>
                <a:hlinkClick r:id="rId8"/>
              </a:rPr>
              <a:t>https://www2.healthservice.hse.ie/organisation/nss/news/your-voice-is-our-strength-join-our-network/</a:t>
            </a:r>
            <a:endParaRPr lang="en-IE" sz="1800" u="sng" dirty="0">
              <a:solidFill>
                <a:srgbClr val="0563C1"/>
              </a:solidFill>
              <a:effectLst/>
              <a:ea typeface="Calibri" panose="020F0502020204030204" pitchFamily="34" charset="0"/>
            </a:endParaRPr>
          </a:p>
          <a:p>
            <a:pPr marL="0" indent="0">
              <a:lnSpc>
                <a:spcPct val="107000"/>
              </a:lnSpc>
              <a:spcAft>
                <a:spcPts val="800"/>
              </a:spcAft>
              <a:buNone/>
            </a:pPr>
            <a:r>
              <a:rPr lang="en-GB" sz="1800" dirty="0">
                <a:effectLst/>
                <a:ea typeface="Calibri" panose="020F0502020204030204" pitchFamily="34" charset="0"/>
              </a:rPr>
              <a:t>#ChooseScreening #nssPPP</a:t>
            </a:r>
            <a:endParaRPr lang="en-IE" sz="1800" dirty="0">
              <a:effectLst/>
              <a:ea typeface="Calibri" panose="020F0502020204030204" pitchFamily="34" charset="0"/>
            </a:endParaRPr>
          </a:p>
          <a:p>
            <a:pPr marL="0" indent="0">
              <a:lnSpc>
                <a:spcPct val="107000"/>
              </a:lnSpc>
              <a:spcAft>
                <a:spcPts val="800"/>
              </a:spcAft>
              <a:buNone/>
            </a:pPr>
            <a:endParaRPr lang="en-IE" sz="2000" dirty="0">
              <a:solidFill>
                <a:srgbClr val="026152"/>
              </a:solidFill>
            </a:endParaRPr>
          </a:p>
          <a:p>
            <a:pPr marL="0" indent="0">
              <a:buNone/>
            </a:pPr>
            <a:endParaRPr lang="en-GB" sz="2000" dirty="0">
              <a:solidFill>
                <a:srgbClr val="026152"/>
              </a:solidFill>
            </a:endParaRPr>
          </a:p>
          <a:p>
            <a:pPr marL="0" indent="0">
              <a:buFont typeface="Arial" panose="020B0604020202020204" pitchFamily="34" charset="0"/>
              <a:buNone/>
            </a:pPr>
            <a:endParaRPr lang="en-IE" sz="2200" dirty="0">
              <a:ea typeface="Calibri" panose="020F0502020204030204" pitchFamily="34" charset="0"/>
            </a:endParaRPr>
          </a:p>
          <a:p>
            <a:pPr marL="0" indent="0">
              <a:buFont typeface="Arial" panose="020B0604020202020204" pitchFamily="34" charset="0"/>
              <a:buNone/>
            </a:pPr>
            <a:endParaRPr lang="en-GB" sz="2000" b="1" dirty="0">
              <a:solidFill>
                <a:srgbClr val="212B32"/>
              </a:solidFill>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p:txBody>
      </p:sp>
      <p:sp>
        <p:nvSpPr>
          <p:cNvPr id="6" name="Text Placeholder 1">
            <a:extLst>
              <a:ext uri="{FF2B5EF4-FFF2-40B4-BE49-F238E27FC236}">
                <a16:creationId xmlns:a16="http://schemas.microsoft.com/office/drawing/2014/main" id="{D907B0AA-F21D-5BB1-48B9-79AA9C56B2F1}"/>
              </a:ext>
            </a:extLst>
          </p:cNvPr>
          <p:cNvSpPr txBox="1">
            <a:spLocks/>
          </p:cNvSpPr>
          <p:nvPr/>
        </p:nvSpPr>
        <p:spPr>
          <a:xfrm>
            <a:off x="6880194" y="3039428"/>
            <a:ext cx="4759911" cy="3151573"/>
          </a:xfrm>
          <a:prstGeom prst="rect">
            <a:avLst/>
          </a:prstGeom>
          <a:noFill/>
          <a:ln>
            <a:solidFill>
              <a:srgbClr val="1F8234"/>
            </a:solidFill>
          </a:ln>
        </p:spPr>
        <p:txBody>
          <a:bodyPr vert="horz" lIns="0" tIns="0" rIns="0" bIns="0" rtlCol="0">
            <a:normAutofit/>
          </a:bodyPr>
          <a:lstStyle>
            <a:lvl1pPr marL="228594" indent="-228594" algn="l" defTabSz="914377" rtl="0" eaLnBrk="1" latinLnBrk="0" hangingPunct="1">
              <a:lnSpc>
                <a:spcPct val="12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2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dirty="0">
                <a:effectLst/>
                <a:ea typeface="Calibri" panose="020F0502020204030204" pitchFamily="34" charset="0"/>
              </a:rPr>
              <a:t>Are you open to sharing your views and experiences of using #screeningservices? Here’s how you can get involved in @NSShse volunteer network and help make screening services better:  </a:t>
            </a:r>
            <a:r>
              <a:rPr lang="en-IE" sz="1800" u="sng" dirty="0">
                <a:solidFill>
                  <a:srgbClr val="0563C1"/>
                </a:solidFill>
                <a:effectLst/>
                <a:ea typeface="Calibri" panose="020F0502020204030204" pitchFamily="34" charset="0"/>
                <a:hlinkClick r:id="rId8"/>
              </a:rPr>
              <a:t>https://www2.healthservice.hse.ie/organisation/nss/news/your-voice-is-our-strength-join-our-network/</a:t>
            </a:r>
            <a:endParaRPr lang="en-IE" sz="1800" u="sng" dirty="0">
              <a:solidFill>
                <a:srgbClr val="0563C1"/>
              </a:solidFill>
              <a:effectLst/>
              <a:ea typeface="Calibri" panose="020F0502020204030204" pitchFamily="34" charset="0"/>
            </a:endParaRPr>
          </a:p>
          <a:p>
            <a:pPr marL="0" indent="0">
              <a:lnSpc>
                <a:spcPct val="107000"/>
              </a:lnSpc>
              <a:spcAft>
                <a:spcPts val="800"/>
              </a:spcAft>
              <a:buNone/>
            </a:pPr>
            <a:r>
              <a:rPr lang="en-GB" sz="1800" dirty="0">
                <a:effectLst/>
                <a:ea typeface="Calibri" panose="020F0502020204030204" pitchFamily="34" charset="0"/>
              </a:rPr>
              <a:t>#ChooseScreening #nssPPP</a:t>
            </a:r>
            <a:endParaRPr lang="en-IE" sz="1800" dirty="0">
              <a:effectLst/>
              <a:ea typeface="Calibri" panose="020F0502020204030204" pitchFamily="34" charset="0"/>
            </a:endParaRPr>
          </a:p>
          <a:p>
            <a:pPr marL="0" indent="0">
              <a:buFont typeface="Arial" panose="020B0604020202020204" pitchFamily="34" charset="0"/>
              <a:buNone/>
            </a:pPr>
            <a:endParaRPr lang="en-GB" sz="2000" b="1" dirty="0">
              <a:solidFill>
                <a:srgbClr val="212B32"/>
              </a:solidFill>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IE"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6115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1D5DB6-CDBB-508C-8819-EEDF6DD728E1}"/>
              </a:ext>
            </a:extLst>
          </p:cNvPr>
          <p:cNvSpPr>
            <a:spLocks noGrp="1"/>
          </p:cNvSpPr>
          <p:nvPr>
            <p:ph type="body" sz="quarter" idx="10"/>
          </p:nvPr>
        </p:nvSpPr>
        <p:spPr>
          <a:xfrm>
            <a:off x="1256081" y="2225041"/>
            <a:ext cx="6221680" cy="3760122"/>
          </a:xfrm>
          <a:noFill/>
          <a:ln>
            <a:solidFill>
              <a:srgbClr val="1F8234"/>
            </a:solidFill>
          </a:ln>
        </p:spPr>
        <p:txBody>
          <a:bodyPr>
            <a:normAutofit/>
          </a:bodyPr>
          <a:lstStyle/>
          <a:p>
            <a:pPr marL="0" indent="0">
              <a:buNone/>
            </a:pPr>
            <a:r>
              <a:rPr lang="en-IE" sz="2200" dirty="0">
                <a:effectLst/>
                <a:ea typeface="Calibri" panose="020F0502020204030204" pitchFamily="34" charset="0"/>
              </a:rPr>
              <a:t>Order a poster to display in your workplace on: </a:t>
            </a:r>
            <a:r>
              <a:rPr lang="en-IE" sz="2200" u="sng" dirty="0">
                <a:solidFill>
                  <a:srgbClr val="0563C1"/>
                </a:solidFill>
                <a:effectLst/>
                <a:ea typeface="Calibri" panose="020F0502020204030204" pitchFamily="34" charset="0"/>
                <a:hlinkClick r:id="rId2"/>
              </a:rPr>
              <a:t>www.healthpromotion.ie/</a:t>
            </a:r>
            <a:r>
              <a:rPr lang="en-IE" sz="2200" dirty="0">
                <a:effectLst/>
                <a:ea typeface="Calibri" panose="020F0502020204030204" pitchFamily="34" charset="0"/>
              </a:rPr>
              <a:t> </a:t>
            </a:r>
          </a:p>
          <a:p>
            <a:r>
              <a:rPr lang="en-IE" sz="2200" dirty="0">
                <a:effectLst/>
                <a:ea typeface="Calibri" panose="020F0502020204030204" pitchFamily="34" charset="0"/>
              </a:rPr>
              <a:t>In the Topic box select “national screening”</a:t>
            </a:r>
          </a:p>
          <a:p>
            <a:r>
              <a:rPr lang="en-IE" sz="2200" dirty="0">
                <a:ea typeface="Calibri" panose="020F0502020204030204" pitchFamily="34" charset="0"/>
              </a:rPr>
              <a:t>Scroll down the page and choose National Screening Service – Patient Public Partnership poster </a:t>
            </a:r>
          </a:p>
          <a:p>
            <a:r>
              <a:rPr lang="en-IE" sz="2200" dirty="0">
                <a:ea typeface="Calibri" panose="020F0502020204030204" pitchFamily="34" charset="0"/>
              </a:rPr>
              <a:t>You can download a digital copy of the poster or order hard copies.</a:t>
            </a:r>
          </a:p>
          <a:p>
            <a:pPr marL="0" indent="0">
              <a:buNone/>
            </a:pPr>
            <a:endParaRPr lang="en-GB" sz="2000" b="1" i="0" dirty="0">
              <a:solidFill>
                <a:srgbClr val="212B32"/>
              </a:solidFill>
              <a:effectLst/>
              <a:latin typeface="Arial" panose="020B0604020202020204" pitchFamily="34" charset="0"/>
            </a:endParaRPr>
          </a:p>
          <a:p>
            <a:pPr marL="0" indent="0">
              <a:buNone/>
            </a:pPr>
            <a:endParaRPr lang="en-IE" sz="1800" dirty="0">
              <a:latin typeface="Calibri" panose="020F0502020204030204" pitchFamily="34" charset="0"/>
              <a:ea typeface="Calibri" panose="020F0502020204030204" pitchFamily="34" charset="0"/>
            </a:endParaRPr>
          </a:p>
          <a:p>
            <a:pPr marL="0" indent="0">
              <a:buNone/>
            </a:pPr>
            <a:endParaRPr lang="en-IE" sz="1800" dirty="0">
              <a:effectLst/>
              <a:latin typeface="Calibri" panose="020F0502020204030204" pitchFamily="34" charset="0"/>
              <a:ea typeface="Calibri" panose="020F0502020204030204" pitchFamily="34" charset="0"/>
            </a:endParaRPr>
          </a:p>
          <a:p>
            <a:pPr marL="0" indent="0">
              <a:buNone/>
            </a:pPr>
            <a:endParaRPr lang="en-IE"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929FE5B9-0AB3-6A0A-5B29-1A2536C24691}"/>
              </a:ext>
            </a:extLst>
          </p:cNvPr>
          <p:cNvSpPr>
            <a:spLocks noGrp="1"/>
          </p:cNvSpPr>
          <p:nvPr>
            <p:ph type="body" sz="quarter" idx="11"/>
          </p:nvPr>
        </p:nvSpPr>
        <p:spPr/>
        <p:txBody>
          <a:bodyPr/>
          <a:lstStyle/>
          <a:p>
            <a:r>
              <a:rPr lang="en-GB" dirty="0"/>
              <a:t>Order our PPP recruitment poster</a:t>
            </a:r>
            <a:endParaRPr lang="en-IE" dirty="0"/>
          </a:p>
        </p:txBody>
      </p:sp>
      <p:pic>
        <p:nvPicPr>
          <p:cNvPr id="5" name="Picture 4" descr="A group of people standing together&#10;&#10;Description automatically generated">
            <a:extLst>
              <a:ext uri="{FF2B5EF4-FFF2-40B4-BE49-F238E27FC236}">
                <a16:creationId xmlns:a16="http://schemas.microsoft.com/office/drawing/2014/main" id="{FDC3AACD-378C-FFFD-5F45-F032E3C47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594" y="2225041"/>
            <a:ext cx="2671541" cy="3760122"/>
          </a:xfrm>
          <a:prstGeom prst="rect">
            <a:avLst/>
          </a:prstGeom>
        </p:spPr>
      </p:pic>
    </p:spTree>
    <p:extLst>
      <p:ext uri="{BB962C8B-B14F-4D97-AF65-F5344CB8AC3E}">
        <p14:creationId xmlns:p14="http://schemas.microsoft.com/office/powerpoint/2010/main" val="4444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F268B2E-DFC0-8848-8AC4-9DEBA1C3BF2E}"/>
              </a:ext>
            </a:extLst>
          </p:cNvPr>
          <p:cNvSpPr>
            <a:spLocks noGrp="1"/>
          </p:cNvSpPr>
          <p:nvPr>
            <p:ph type="body" sz="quarter" idx="10"/>
          </p:nvPr>
        </p:nvSpPr>
        <p:spPr>
          <a:xfrm>
            <a:off x="336329" y="1531475"/>
            <a:ext cx="8005031" cy="4955267"/>
          </a:xfrm>
          <a:ln>
            <a:solidFill>
              <a:srgbClr val="1F8234"/>
            </a:solidFill>
          </a:ln>
        </p:spPr>
        <p:txBody>
          <a:bodyPr wrap="square">
            <a:spAutoFit/>
          </a:bodyPr>
          <a:lstStyle/>
          <a:p>
            <a:r>
              <a:rPr lang="en-IE" sz="2133" dirty="0"/>
              <a:t>See our website for Public and Patient Partnership (PPP) network information: </a:t>
            </a:r>
            <a:r>
              <a:rPr lang="en-IE" sz="2133" dirty="0">
                <a:hlinkClick r:id="rId3"/>
              </a:rPr>
              <a:t>https://www2.healthservice.hse.ie/organisation/nss/patient-and-public-partnership/</a:t>
            </a:r>
            <a:r>
              <a:rPr lang="en-IE" sz="2133" dirty="0"/>
              <a:t> </a:t>
            </a:r>
          </a:p>
          <a:p>
            <a:r>
              <a:rPr lang="en-IE" sz="2130" dirty="0"/>
              <a:t>Read our PPP recruitment blog: </a:t>
            </a:r>
            <a:r>
              <a:rPr lang="en-IE" sz="2130" u="sng" dirty="0">
                <a:solidFill>
                  <a:srgbClr val="0563C1"/>
                </a:solidFill>
                <a:effectLst/>
                <a:ea typeface="Calibri" panose="020F0502020204030204" pitchFamily="34" charset="0"/>
                <a:hlinkClick r:id="rId4"/>
              </a:rPr>
              <a:t>https://www2.healthservice.hse.ie/organisation/nss/news/your-voice-is-our-strength-join-our-network/</a:t>
            </a:r>
            <a:endParaRPr lang="en-IE" sz="2130" u="sng" dirty="0">
              <a:solidFill>
                <a:srgbClr val="0563C1"/>
              </a:solidFill>
              <a:effectLst/>
              <a:ea typeface="Calibri" panose="020F0502020204030204" pitchFamily="34" charset="0"/>
            </a:endParaRPr>
          </a:p>
          <a:p>
            <a:r>
              <a:rPr lang="en-GB" sz="2400" dirty="0"/>
              <a:t>What it means to be a PPP, watch our video testimonials: </a:t>
            </a:r>
            <a:r>
              <a:rPr lang="en-GB" sz="2400" dirty="0">
                <a:hlinkClick r:id="rId5"/>
              </a:rPr>
              <a:t>https://www.youtube.com/watch?v=e2FPr4D7jXc</a:t>
            </a:r>
            <a:r>
              <a:rPr lang="en-GB" sz="2400" dirty="0"/>
              <a:t> </a:t>
            </a:r>
          </a:p>
          <a:p>
            <a:r>
              <a:rPr lang="en-GB" sz="2400" dirty="0">
                <a:hlinkClick r:id="rId6"/>
              </a:rPr>
              <a:t>https://www.youtube.com/watch?v=ilMsghpnHuE</a:t>
            </a:r>
            <a:r>
              <a:rPr lang="en-GB" sz="2400" dirty="0"/>
              <a:t> </a:t>
            </a:r>
          </a:p>
          <a:p>
            <a:endParaRPr lang="en-IE" sz="2130" u="sng" dirty="0">
              <a:solidFill>
                <a:srgbClr val="0563C1"/>
              </a:solidFill>
              <a:effectLst/>
              <a:ea typeface="Calibri" panose="020F0502020204030204" pitchFamily="34" charset="0"/>
            </a:endParaRPr>
          </a:p>
        </p:txBody>
      </p:sp>
      <p:sp>
        <p:nvSpPr>
          <p:cNvPr id="10" name="Text Placeholder 9">
            <a:extLst>
              <a:ext uri="{FF2B5EF4-FFF2-40B4-BE49-F238E27FC236}">
                <a16:creationId xmlns:a16="http://schemas.microsoft.com/office/drawing/2014/main" id="{85B0A863-C1EC-064E-8916-8E32C88BE966}"/>
              </a:ext>
            </a:extLst>
          </p:cNvPr>
          <p:cNvSpPr>
            <a:spLocks noGrp="1"/>
          </p:cNvSpPr>
          <p:nvPr>
            <p:ph type="body" sz="quarter" idx="11"/>
          </p:nvPr>
        </p:nvSpPr>
        <p:spPr>
          <a:xfrm>
            <a:off x="1632000" y="424537"/>
            <a:ext cx="8158547" cy="481416"/>
          </a:xfrm>
        </p:spPr>
        <p:txBody>
          <a:bodyPr anchor="ctr"/>
          <a:lstStyle/>
          <a:p>
            <a:r>
              <a:rPr lang="en-IE" dirty="0"/>
              <a:t>Being involved in the network</a:t>
            </a:r>
          </a:p>
        </p:txBody>
      </p:sp>
      <p:pic>
        <p:nvPicPr>
          <p:cNvPr id="3" name="Picture 2">
            <a:extLst>
              <a:ext uri="{FF2B5EF4-FFF2-40B4-BE49-F238E27FC236}">
                <a16:creationId xmlns:a16="http://schemas.microsoft.com/office/drawing/2014/main" id="{6AB86387-3C39-05A7-95C3-86FE794342C8}"/>
              </a:ext>
            </a:extLst>
          </p:cNvPr>
          <p:cNvPicPr>
            <a:picLocks noChangeAspect="1"/>
          </p:cNvPicPr>
          <p:nvPr/>
        </p:nvPicPr>
        <p:blipFill>
          <a:blip r:embed="rId7"/>
          <a:stretch>
            <a:fillRect/>
          </a:stretch>
        </p:blipFill>
        <p:spPr>
          <a:xfrm>
            <a:off x="8455743" y="2982282"/>
            <a:ext cx="3654648" cy="2033601"/>
          </a:xfrm>
          <a:prstGeom prst="rect">
            <a:avLst/>
          </a:prstGeom>
        </p:spPr>
      </p:pic>
    </p:spTree>
    <p:extLst>
      <p:ext uri="{BB962C8B-B14F-4D97-AF65-F5344CB8AC3E}">
        <p14:creationId xmlns:p14="http://schemas.microsoft.com/office/powerpoint/2010/main" val="243745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5E72E-1508-B5FC-ECCB-674139B3A3FA}"/>
              </a:ext>
            </a:extLst>
          </p:cNvPr>
          <p:cNvSpPr>
            <a:spLocks noGrp="1"/>
          </p:cNvSpPr>
          <p:nvPr>
            <p:ph type="body" sz="quarter" idx="10"/>
          </p:nvPr>
        </p:nvSpPr>
        <p:spPr>
          <a:xfrm>
            <a:off x="1632000" y="2063999"/>
            <a:ext cx="9184936" cy="3921164"/>
          </a:xfrm>
        </p:spPr>
        <p:txBody>
          <a:bodyPr>
            <a:normAutofit/>
          </a:bodyPr>
          <a:lstStyle/>
          <a:p>
            <a:pPr marL="0" indent="0">
              <a:buNone/>
            </a:pPr>
            <a:r>
              <a:rPr lang="en-GB" sz="3300" b="1" dirty="0">
                <a:solidFill>
                  <a:srgbClr val="000000"/>
                </a:solidFill>
              </a:rPr>
              <a:t>If you, your friends, family members or colleagues are interested in joining our Patient and Public </a:t>
            </a:r>
            <a:r>
              <a:rPr lang="en-GB" sz="3300" b="1">
                <a:solidFill>
                  <a:srgbClr val="000000"/>
                </a:solidFill>
              </a:rPr>
              <a:t>Partnership network,</a:t>
            </a:r>
            <a:endParaRPr lang="en-GB" sz="3300" b="1" dirty="0">
              <a:solidFill>
                <a:srgbClr val="000000"/>
              </a:solidFill>
            </a:endParaRPr>
          </a:p>
          <a:p>
            <a:pPr marL="0" indent="0">
              <a:buNone/>
            </a:pPr>
            <a:r>
              <a:rPr lang="en-GB" sz="3300" b="1" dirty="0">
                <a:solidFill>
                  <a:srgbClr val="000000"/>
                </a:solidFill>
              </a:rPr>
              <a:t>Email Norma or Emma on:</a:t>
            </a:r>
          </a:p>
          <a:p>
            <a:pPr marL="0" indent="0">
              <a:buNone/>
            </a:pPr>
            <a:r>
              <a:rPr lang="en-GB" sz="3300" b="1" dirty="0">
                <a:solidFill>
                  <a:schemeClr val="tx1"/>
                </a:solidFill>
              </a:rPr>
              <a:t>ppplead@screeningservice.ie</a:t>
            </a:r>
          </a:p>
          <a:p>
            <a:endParaRPr lang="en-IE" dirty="0"/>
          </a:p>
        </p:txBody>
      </p:sp>
      <p:sp>
        <p:nvSpPr>
          <p:cNvPr id="3" name="Text Placeholder 2">
            <a:extLst>
              <a:ext uri="{FF2B5EF4-FFF2-40B4-BE49-F238E27FC236}">
                <a16:creationId xmlns:a16="http://schemas.microsoft.com/office/drawing/2014/main" id="{32533D44-91C7-9FE3-AA60-47FA03DCBAED}"/>
              </a:ext>
            </a:extLst>
          </p:cNvPr>
          <p:cNvSpPr>
            <a:spLocks noGrp="1"/>
          </p:cNvSpPr>
          <p:nvPr>
            <p:ph type="body" sz="quarter" idx="11"/>
          </p:nvPr>
        </p:nvSpPr>
        <p:spPr/>
        <p:txBody>
          <a:bodyPr/>
          <a:lstStyle/>
          <a:p>
            <a:r>
              <a:rPr lang="en-GB" dirty="0"/>
              <a:t>Thanks for your support</a:t>
            </a:r>
            <a:endParaRPr lang="en-IE" dirty="0"/>
          </a:p>
        </p:txBody>
      </p:sp>
    </p:spTree>
    <p:extLst>
      <p:ext uri="{BB962C8B-B14F-4D97-AF65-F5344CB8AC3E}">
        <p14:creationId xmlns:p14="http://schemas.microsoft.com/office/powerpoint/2010/main" val="807074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HSE Style Guide">
      <a:dk1>
        <a:srgbClr val="006152"/>
      </a:dk1>
      <a:lt1>
        <a:sysClr val="window" lastClr="FFFFFF"/>
      </a:lt1>
      <a:dk2>
        <a:srgbClr val="4F8D81"/>
      </a:dk2>
      <a:lt2>
        <a:srgbClr val="B4CCC6"/>
      </a:lt2>
      <a:accent1>
        <a:srgbClr val="81ABA2"/>
      </a:accent1>
      <a:accent2>
        <a:srgbClr val="B4CCC6"/>
      </a:accent2>
      <a:accent3>
        <a:srgbClr val="88AED6"/>
      </a:accent3>
      <a:accent4>
        <a:srgbClr val="DF8234"/>
      </a:accent4>
      <a:accent5>
        <a:srgbClr val="1FAFE1"/>
      </a:accent5>
      <a:accent6>
        <a:srgbClr val="7030A0"/>
      </a:accent6>
      <a:hlink>
        <a:srgbClr val="1FAFE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nchor="t" anchorCtr="0"/>
      <a:lstStyle>
        <a:defPPr algn="l">
          <a:defRPr sz="2400" b="1" dirty="0">
            <a:solidFill>
              <a:schemeClr val="bg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1751</TotalTime>
  <Words>888</Words>
  <Application>Microsoft Office PowerPoint</Application>
  <PresentationFormat>Widescreen</PresentationFormat>
  <Paragraphs>83</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Screening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Liz McCarthy</dc:creator>
  <cp:lastModifiedBy>Norma Deasy</cp:lastModifiedBy>
  <cp:revision>118</cp:revision>
  <dcterms:created xsi:type="dcterms:W3CDTF">2022-10-04T11:09:19Z</dcterms:created>
  <dcterms:modified xsi:type="dcterms:W3CDTF">2024-05-16T12:22:22Z</dcterms:modified>
</cp:coreProperties>
</file>